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758332f77d540bd" /><Relationship Type="http://schemas.openxmlformats.org/officeDocument/2006/relationships/extended-properties" Target="/docProps/app.xml" Id="Ra562d492b4654968" /><Relationship Type="http://schemas.openxmlformats.org/officeDocument/2006/relationships/officeDocument" Target="/ppt/presentation.xml" Id="Ref929196c691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00e0f82794f11"/>
  </p:sldMasterIdLst>
  <p:notesMasterIdLst>
    <p:notesMasterId xmlns:r="http://schemas.openxmlformats.org/officeDocument/2006/relationships" r:id="R5bad6204197a454f"/>
  </p:notesMasterIdLst>
  <p:sldIdLst>
    <p:sldId xmlns:r="http://schemas.openxmlformats.org/officeDocument/2006/relationships" id="256" r:id="R3743bda8d10b40f8"/>
    <p:sldId xmlns:r="http://schemas.openxmlformats.org/officeDocument/2006/relationships" id="257" r:id="R866d1180e85f4aa0"/>
    <p:sldId xmlns:r="http://schemas.openxmlformats.org/officeDocument/2006/relationships" id="258" r:id="Re910f52a532a4ad2"/>
    <p:sldId xmlns:r="http://schemas.openxmlformats.org/officeDocument/2006/relationships" id="259" r:id="R7102d3e5dbff4ed3"/>
    <p:sldId xmlns:r="http://schemas.openxmlformats.org/officeDocument/2006/relationships" id="260" r:id="Radd6dd854e1b48db"/>
    <p:sldId xmlns:r="http://schemas.openxmlformats.org/officeDocument/2006/relationships" id="261" r:id="Rd95dd7649e284f9d"/>
    <p:sldId xmlns:r="http://schemas.openxmlformats.org/officeDocument/2006/relationships" id="262" r:id="Rf90fd975aaf9447a"/>
    <p:sldId xmlns:r="http://schemas.openxmlformats.org/officeDocument/2006/relationships" id="263" r:id="Ra920518095464c8f"/>
    <p:sldId xmlns:r="http://schemas.openxmlformats.org/officeDocument/2006/relationships" id="264" r:id="R2373715a5c0c4ff8"/>
    <p:sldId xmlns:r="http://schemas.openxmlformats.org/officeDocument/2006/relationships" id="265" r:id="R50fb04bdc37f4839"/>
    <p:sldId xmlns:r="http://schemas.openxmlformats.org/officeDocument/2006/relationships" id="266" r:id="R736a32dbd19a43d9"/>
    <p:sldId xmlns:r="http://schemas.openxmlformats.org/officeDocument/2006/relationships" id="267" r:id="R0b6979be9b294bdc"/>
    <p:sldId xmlns:r="http://schemas.openxmlformats.org/officeDocument/2006/relationships" id="268" r:id="R4e9bf8a4661a413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9c5409090e94b55" /><Relationship Type="http://schemas.openxmlformats.org/officeDocument/2006/relationships/slideMaster" Target="/ppt/slideMasters/slideMaster1.xml" Id="R8d500e0f82794f11" /><Relationship Type="http://schemas.openxmlformats.org/officeDocument/2006/relationships/notesMaster" Target="/ppt/notesMasters/notesMaster1.xml" Id="R5bad6204197a454f" /><Relationship Type="http://schemas.openxmlformats.org/officeDocument/2006/relationships/presProps" Target="/ppt/presProps.xml" Id="R255601dcccbf4c0a" /><Relationship Type="http://schemas.openxmlformats.org/officeDocument/2006/relationships/tableStyles" Target="/ppt/tableStyles.xml" Id="R7b0eaee2a97c4702" /><Relationship Type="http://schemas.openxmlformats.org/officeDocument/2006/relationships/slide" Target="/ppt/slides/slide1.xml" Id="R3743bda8d10b40f8" /><Relationship Type="http://schemas.openxmlformats.org/officeDocument/2006/relationships/slide" Target="/ppt/slides/slide2.xml" Id="R866d1180e85f4aa0" /><Relationship Type="http://schemas.openxmlformats.org/officeDocument/2006/relationships/slide" Target="/ppt/slides/slide3.xml" Id="Re910f52a532a4ad2" /><Relationship Type="http://schemas.openxmlformats.org/officeDocument/2006/relationships/slide" Target="/ppt/slides/slide4.xml" Id="R7102d3e5dbff4ed3" /><Relationship Type="http://schemas.openxmlformats.org/officeDocument/2006/relationships/slide" Target="/ppt/slides/slide5.xml" Id="Radd6dd854e1b48db" /><Relationship Type="http://schemas.openxmlformats.org/officeDocument/2006/relationships/slide" Target="/ppt/slides/slide6.xml" Id="Rd95dd7649e284f9d" /><Relationship Type="http://schemas.openxmlformats.org/officeDocument/2006/relationships/slide" Target="/ppt/slides/slide7.xml" Id="Rf90fd975aaf9447a" /><Relationship Type="http://schemas.openxmlformats.org/officeDocument/2006/relationships/slide" Target="/ppt/slides/slide8.xml" Id="Ra920518095464c8f" /><Relationship Type="http://schemas.openxmlformats.org/officeDocument/2006/relationships/slide" Target="/ppt/slides/slide9.xml" Id="R2373715a5c0c4ff8" /><Relationship Type="http://schemas.openxmlformats.org/officeDocument/2006/relationships/slide" Target="/ppt/slides/slide10.xml" Id="R50fb04bdc37f4839" /><Relationship Type="http://schemas.openxmlformats.org/officeDocument/2006/relationships/slide" Target="/ppt/slides/slide11.xml" Id="R736a32dbd19a43d9" /><Relationship Type="http://schemas.openxmlformats.org/officeDocument/2006/relationships/slide" Target="/ppt/slides/slide12.xml" Id="R0b6979be9b294bdc" /><Relationship Type="http://schemas.openxmlformats.org/officeDocument/2006/relationships/slide" Target="/ppt/slides/slide13.xml" Id="R4e9bf8a4661a413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78d243103d94d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7be6f53a8d9458b" /><Relationship Type="http://schemas.openxmlformats.org/officeDocument/2006/relationships/notesMaster" Target="/ppt/notesMasters/notesMaster1.xml" Id="R184752d3ed43497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4b0fe4871ae49f4" /><Relationship Type="http://schemas.openxmlformats.org/officeDocument/2006/relationships/notesMaster" Target="/ppt/notesMasters/notesMaster1.xml" Id="Ra28b9ba0e0934e2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82e230e9a5549a3" /><Relationship Type="http://schemas.openxmlformats.org/officeDocument/2006/relationships/notesMaster" Target="/ppt/notesMasters/notesMaster1.xml" Id="Re6e735ab520144e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ad7701dbce842c8" /><Relationship Type="http://schemas.openxmlformats.org/officeDocument/2006/relationships/notesMaster" Target="/ppt/notesMasters/notesMaster1.xml" Id="R371c89c786ac428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b05590907a74924" /><Relationship Type="http://schemas.openxmlformats.org/officeDocument/2006/relationships/notesMaster" Target="/ppt/notesMasters/notesMaster1.xml" Id="Re77acc47380c4a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9849f7cbb04c28" /><Relationship Type="http://schemas.openxmlformats.org/officeDocument/2006/relationships/notesMaster" Target="/ppt/notesMasters/notesMaster1.xml" Id="Recf09dce0d3e40a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4f0b29042d740fe" /><Relationship Type="http://schemas.openxmlformats.org/officeDocument/2006/relationships/notesMaster" Target="/ppt/notesMasters/notesMaster1.xml" Id="Rf9b7abe471514f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b97d1a8832c444e" /><Relationship Type="http://schemas.openxmlformats.org/officeDocument/2006/relationships/notesMaster" Target="/ppt/notesMasters/notesMaster1.xml" Id="R3756941cd06c406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5182c1e0b124eb4" /><Relationship Type="http://schemas.openxmlformats.org/officeDocument/2006/relationships/notesMaster" Target="/ppt/notesMasters/notesMaster1.xml" Id="Rbe42baf415cb479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3b08c5a1fa54a5a" /><Relationship Type="http://schemas.openxmlformats.org/officeDocument/2006/relationships/notesMaster" Target="/ppt/notesMasters/notesMaster1.xml" Id="R11095d0b3a8b4fd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9a385721d50452b" /><Relationship Type="http://schemas.openxmlformats.org/officeDocument/2006/relationships/notesMaster" Target="/ppt/notesMasters/notesMaster1.xml" Id="Re303213aa55c483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7c0ffc9c3004de7" /><Relationship Type="http://schemas.openxmlformats.org/officeDocument/2006/relationships/notesMaster" Target="/ppt/notesMasters/notesMaster1.xml" Id="R0e6e7c87e67444e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ef0f7c5feb04e23" /><Relationship Type="http://schemas.openxmlformats.org/officeDocument/2006/relationships/notesMaster" Target="/ppt/notesMasters/notesMaster1.xml" Id="Re800828a763040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Cíl školení: každý pracovník zná pravidla bezpečné práce a hlavní závazky rámcové smlouvy.</a:t>
            </a:r>
          </a:p>
          <a:p xmlns:a="http://schemas.openxmlformats.org/drawingml/2006/main">
            <a:r>
              <a:t>Zdůrazněte: místní pokyny zákazníka a stavby mají vždy přednost.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Částky a lhůty čtěte přesně podle aktuální smlouvy a objednávky.</a:t>
            </a:r>
          </a:p>
          <a:p xmlns:a="http://schemas.openxmlformats.org/drawingml/2006/main">
            <a:r>
              <a:t>Nejde o výčet všech práv a povinností.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Nechte pracovníky odpovědět ještě před odkrytím správné reakce.</a:t>
            </a:r>
          </a:p>
          <a:p xmlns:a="http://schemas.openxmlformats.org/drawingml/2006/main">
            <a:r>
              <a:t>U digitálního promítání použijte jednotlivé snímky postupně; prezentace má plynulé přechody.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Tento snímek lze vytisknout jako záznam o seznámení.</a:t>
            </a:r>
          </a:p>
          <a:p xmlns:a="http://schemas.openxmlformats.org/drawingml/2006/main">
            <a:r>
              <a:t>Před podpisem ověřte, že pracovník měl možnost klást otázky a rozumí jazyku školení.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školení otázkou: Komu zavoláte, když si nebudete jistí?</a:t>
            </a:r>
          </a:p>
          <a:p xmlns:a="http://schemas.openxmlformats.org/drawingml/2006/main">
            <a:r>
              <a:t>Nechte prostor pro poslední dotazy.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Představte Direct Bau jako partnera pro průmyslové montáže, potrubí, ocelové konstrukce, vzduchotechniku a střechy.</a:t>
            </a:r>
          </a:p>
          <a:p xmlns:a="http://schemas.openxmlformats.org/drawingml/2006/main">
            <a:r>
              <a:t>Propojte pověst firmy s chováním každého člověka na projektu.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Požadované dokumenty vycházejí z článku II rámcové smlouvy.</a:t>
            </a:r>
          </a:p>
          <a:p xmlns:a="http://schemas.openxmlformats.org/drawingml/2006/main">
            <a:r>
              <a:t>Konkrétní požadavky projektu mohou být přísnější.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Projděte pravidla jedno po druhém.</a:t>
            </a:r>
          </a:p>
          <a:p xmlns:a="http://schemas.openxmlformats.org/drawingml/2006/main">
            <a:r>
              <a:t>DGUV Vorschrift 1 požaduje podporovat preventivní opatření, řídit se bezpečnými pokyny a okamžitě hlásit závažné nebezpečí či závadu.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Ochrana proti pádu musí vycházet z hodnocení rizik a konkrétního pracoviště.</a:t>
            </a:r>
          </a:p>
          <a:p xmlns:a="http://schemas.openxmlformats.org/drawingml/2006/main">
            <a:r>
              <a:t>DGUV Regel 112-199 upozorňuje, že práce s osobní ochranou proti pádu není přípustná, pokud nelze zajistit záchranu.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Konkrétní postupy LOTO, povolení práce a vstupu stanovuje zákazník/provoz.</a:t>
            </a:r>
          </a:p>
          <a:p xmlns:a="http://schemas.openxmlformats.org/drawingml/2006/main">
            <a:r>
              <a:t>Tato prezentace nenahrazuje místní vstupní školení.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Oprávnění pracovníka musí odpovídat konkrétnímu stroji a činnosti.</a:t>
            </a:r>
          </a:p>
          <a:p xmlns:a="http://schemas.openxmlformats.org/drawingml/2006/main">
            <a:r>
              <a:t>Nikdo nesmí být tlačen do práce, kterou nelze bezpečně provést.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Volejte 112 při ohrožení života nebo zdraví.</a:t>
            </a:r>
          </a:p>
          <a:p xmlns:a="http://schemas.openxmlformats.org/drawingml/2006/main">
            <a:r>
              <a:t>DGUV Vorschrift 1 § 16 ukládá bezodkladně hlásit bezprostřední závažné nebezpečí a zjištěnou závadu ochranných zařízení.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Použijte aktuální rámcovou smlouvu a příslušnou objednávku.</a:t>
            </a:r>
          </a:p>
          <a:p xmlns:a="http://schemas.openxmlformats.org/drawingml/2006/main">
            <a:r>
              <a:t>Pracovník má dostat prostor na dotazy před podpisem.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5f9bee5c24c1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6c1bca697d94a33" /><Relationship Type="http://schemas.openxmlformats.org/officeDocument/2006/relationships/slideLayout" Target="/ppt/slideLayouts/slideLayout1.xml" Id="R3053e80313004ad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3e80313004ad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aa4b272a44b4" /><Relationship Type="http://schemas.openxmlformats.org/officeDocument/2006/relationships/image" Target="/ppt/media/image.jpeg" Id="Rfe6e4f1fed8c4da0" /><Relationship Type="http://schemas.openxmlformats.org/officeDocument/2006/relationships/image" Target="/ppt/media/image.png" Id="R11916d418d2c4dd7" /><Relationship Type="http://schemas.openxmlformats.org/officeDocument/2006/relationships/notesSlide" Target="/ppt/notesSlides/notesSlide1.xml" Id="Rb1262f173e7948c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11b2a5494f8c" /><Relationship Type="http://schemas.openxmlformats.org/officeDocument/2006/relationships/image" Target="/ppt/media/image10.png" Id="R1f8a54a699514af1" /><Relationship Type="http://schemas.openxmlformats.org/officeDocument/2006/relationships/notesSlide" Target="/ppt/notesSlides/notesSlide10.xml" Id="Rc0c1ae4e6e83431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79ba717540e9" /><Relationship Type="http://schemas.openxmlformats.org/officeDocument/2006/relationships/image" Target="/ppt/media/image11.png" Id="R99e2f7eb36d04bf7" /><Relationship Type="http://schemas.openxmlformats.org/officeDocument/2006/relationships/notesSlide" Target="/ppt/notesSlides/notesSlide11.xml" Id="Reb4bb0d04b3b4a1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f6c939f6420a" /><Relationship Type="http://schemas.openxmlformats.org/officeDocument/2006/relationships/image" Target="/ppt/media/image12.png" Id="R5af096f049c141a7" /><Relationship Type="http://schemas.openxmlformats.org/officeDocument/2006/relationships/notesSlide" Target="/ppt/notesSlides/notesSlide12.xml" Id="Re6bba0274cf44ad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4fb2af804557" /><Relationship Type="http://schemas.openxmlformats.org/officeDocument/2006/relationships/image" Target="/ppt/media/image6.jpeg" Id="R26ce71a276264805" /><Relationship Type="http://schemas.openxmlformats.org/officeDocument/2006/relationships/image" Target="/ppt/media/image13.png" Id="R29d5d1c239494af1" /><Relationship Type="http://schemas.openxmlformats.org/officeDocument/2006/relationships/notesSlide" Target="/ppt/notesSlides/notesSlide13.xml" Id="R19bab0649855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98b3f7744db4" /><Relationship Type="http://schemas.openxmlformats.org/officeDocument/2006/relationships/image" Target="/ppt/media/image2.png" Id="Re047b4cea1164206" /><Relationship Type="http://schemas.openxmlformats.org/officeDocument/2006/relationships/image" Target="/ppt/media/image2.jpeg" Id="R54fabf3e79cd4953" /><Relationship Type="http://schemas.openxmlformats.org/officeDocument/2006/relationships/notesSlide" Target="/ppt/notesSlides/notesSlide2.xml" Id="R9b77612eff7d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9c6ead584adb" /><Relationship Type="http://schemas.openxmlformats.org/officeDocument/2006/relationships/image" Target="/ppt/media/image3.png" Id="R34c36b1ce91446a0" /><Relationship Type="http://schemas.openxmlformats.org/officeDocument/2006/relationships/notesSlide" Target="/ppt/notesSlides/notesSlide3.xml" Id="Rc6b69cdfe2ae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6e7468e34d52" /><Relationship Type="http://schemas.openxmlformats.org/officeDocument/2006/relationships/image" Target="/ppt/media/image4.png" Id="R0d8570c4313c47f8" /><Relationship Type="http://schemas.openxmlformats.org/officeDocument/2006/relationships/notesSlide" Target="/ppt/notesSlides/notesSlide4.xml" Id="R5b55c731b127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81c42903495e" /><Relationship Type="http://schemas.openxmlformats.org/officeDocument/2006/relationships/image" Target="/ppt/media/image5.png" Id="R109202f3676a44bb" /><Relationship Type="http://schemas.openxmlformats.org/officeDocument/2006/relationships/image" Target="/ppt/media/image3.jpeg" Id="Rbae587a5d5ad4a0e" /><Relationship Type="http://schemas.openxmlformats.org/officeDocument/2006/relationships/notesSlide" Target="/ppt/notesSlides/notesSlide5.xml" Id="Rfbf74bcbb937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a812b87c42b9" /><Relationship Type="http://schemas.openxmlformats.org/officeDocument/2006/relationships/image" Target="/ppt/media/image6.png" Id="R651776e60b0541ff" /><Relationship Type="http://schemas.openxmlformats.org/officeDocument/2006/relationships/image" Target="/ppt/media/image4.jpeg" Id="R91b33f13fef647c9" /><Relationship Type="http://schemas.openxmlformats.org/officeDocument/2006/relationships/notesSlide" Target="/ppt/notesSlides/notesSlide6.xml" Id="Rcf10898d4769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b70f62cd4438" /><Relationship Type="http://schemas.openxmlformats.org/officeDocument/2006/relationships/image" Target="/ppt/media/image7.png" Id="R66b34bc66daf4526" /><Relationship Type="http://schemas.openxmlformats.org/officeDocument/2006/relationships/image" Target="/ppt/media/image5.jpeg" Id="Re860ec82eebc49b4" /><Relationship Type="http://schemas.openxmlformats.org/officeDocument/2006/relationships/notesSlide" Target="/ppt/notesSlides/notesSlide7.xml" Id="Rf144dad67c4a4a2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6fe9c42a4e24" /><Relationship Type="http://schemas.openxmlformats.org/officeDocument/2006/relationships/image" Target="/ppt/media/image8.png" Id="R992a4379e3bb4d2f" /><Relationship Type="http://schemas.openxmlformats.org/officeDocument/2006/relationships/notesSlide" Target="/ppt/notesSlides/notesSlide8.xml" Id="R611f45b27ba5415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8d4601a64d8d" /><Relationship Type="http://schemas.openxmlformats.org/officeDocument/2006/relationships/image" Target="/ppt/media/image9.png" Id="Rf6d15d1a9e214bd4" /><Relationship Type="http://schemas.openxmlformats.org/officeDocument/2006/relationships/notesSlide" Target="/ppt/notesSlides/notesSlide9.xml" Id="R05c345482f08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6e4f1fed8c4da0"/>
          <a:srcRect xmlns:a="http://schemas.openxmlformats.org/drawingml/2006/main" l="19907" t="0" r="1990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title-overlay">
            <a:extLst xmlns:a="http://schemas.openxmlformats.org/drawingml/2006/main">
              <a:ext uri="{FF2B5EF4-FFF2-40B4-BE49-F238E27FC236}">
                <a16:creationId xmlns:a16="http://schemas.microsoft.com/office/drawing/2014/main" id="{00F74C15-4F70-4171-BE82-7DECFC1A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6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yellow-edge">
            <a:extLst xmlns:a="http://schemas.openxmlformats.org/drawingml/2006/main">
              <a:ext uri="{FF2B5EF4-FFF2-40B4-BE49-F238E27FC236}">
                <a16:creationId xmlns:a16="http://schemas.microsoft.com/office/drawing/2014/main" id="{86D35175-027B-479C-8E97-556AE749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916d418d2c4dd7"/>
          <a:stretch xmlns:a="http://schemas.openxmlformats.org/drawingml/2006/main"/>
        </p:blipFill>
        <p:spPr>
          <a:xfrm xmlns:a="http://schemas.openxmlformats.org/drawingml/2006/main">
            <a:off x="647931" y="514350"/>
            <a:ext cx="590089" cy="590550"/>
          </a:xfrm>
          <a:prstGeom xmlns:a="http://schemas.openxmlformats.org/drawingml/2006/main" prst="rect">
            <a:avLst/>
          </a:prstGeom>
        </p:spPr>
      </p:pic>
      <p:sp>
        <p:nvSpPr>
          <p:cNvPr id="5" name="brand-name">
            <a:extLst xmlns:a="http://schemas.openxmlformats.org/drawingml/2006/main">
              <a:ext uri="{FF2B5EF4-FFF2-40B4-BE49-F238E27FC236}">
                <a16:creationId xmlns:a16="http://schemas.microsoft.com/office/drawing/2014/main" id="{8861E0CB-72E8-41B5-A20C-835832DBC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60007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6" name="deck-title">
            <a:extLst xmlns:a="http://schemas.openxmlformats.org/drawingml/2006/main">
              <a:ext uri="{FF2B5EF4-FFF2-40B4-BE49-F238E27FC236}">
                <a16:creationId xmlns:a16="http://schemas.microsoft.com/office/drawing/2014/main" id="{E96EBA5B-77BC-4140-A279-ECE8B452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62125"/>
            <a:ext cx="628650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BEZPEČNĚ.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PROFESIONÁLNĚ.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PODLE DOHODY.</a:t>
            </a:r>
          </a:p>
        </p:txBody>
      </p:sp>
      <p:sp>
        <p:nvSpPr>
          <p:cNvPr id="7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F9CA1A75-9CC1-4D48-8D4C-9E8C614E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14850"/>
            <a:ext cx="142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FFC315"/>
            </a:solidFill>
            <a:prstDash val="solid"/>
          </a:ln>
        </p:spPr>
      </p:sp>
      <p:sp>
        <p:nvSpPr>
          <p:cNvPr id="8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076C449D-EB42-4C2A-84C2-6BDF3E5F1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0125"/>
            <a:ext cx="590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Vstupní školení pracovníků Direct Bau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BOZP • rámcová smlouva • odpovědnost</a:t>
            </a:r>
          </a:p>
        </p:txBody>
      </p:sp>
      <p:sp>
        <p:nvSpPr>
          <p:cNvPr id="9" name="year">
            <a:extLst xmlns:a="http://schemas.openxmlformats.org/drawingml/2006/main">
              <a:ext uri="{FF2B5EF4-FFF2-40B4-BE49-F238E27FC236}">
                <a16:creationId xmlns:a16="http://schemas.microsoft.com/office/drawing/2014/main" id="{ECDF013E-1D4B-413C-B6F2-E91A0691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19125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2026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1783948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026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8a54a699514af1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6B1ED27D-57FA-487E-9A72-798F5B41D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4E9E1A09-1266-4F7C-8BFD-7861B4D34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SMLOUVA / DŮSLEDKY</a:t>
            </a:r>
          </a:p>
        </p:txBody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643890A-03F9-4B43-9C11-859E2FCEB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049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Peníze, vady a sankce mají jasná pravidla</a:t>
            </a:r>
          </a:p>
        </p:txBody>
      </p:sp>
      <p:sp>
        <p:nvSpPr>
          <p:cNvPr id="5" name="sanction-card-0">
            <a:extLst xmlns:a="http://schemas.openxmlformats.org/drawingml/2006/main">
              <a:ext uri="{FF2B5EF4-FFF2-40B4-BE49-F238E27FC236}">
                <a16:creationId xmlns:a16="http://schemas.microsoft.com/office/drawing/2014/main" id="{5303D446-6290-46D9-92CD-87485E68E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333750" cy="21907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9525">
            <a:solidFill>
              <a:srgbClr val="395061"/>
            </a:solidFill>
            <a:prstDash val="solid"/>
          </a:ln>
        </p:spPr>
      </p:sp>
      <p:sp>
        <p:nvSpPr>
          <p:cNvPr id="6" name="sanction-value-0">
            <a:extLst xmlns:a="http://schemas.openxmlformats.org/drawingml/2006/main">
              <a:ext uri="{FF2B5EF4-FFF2-40B4-BE49-F238E27FC236}">
                <a16:creationId xmlns:a16="http://schemas.microsoft.com/office/drawing/2014/main" id="{321BC73B-49A9-4ED5-BF14-12ACD27A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670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14 / 21</a:t>
            </a:r>
          </a:p>
        </p:txBody>
      </p:sp>
      <p:sp>
        <p:nvSpPr>
          <p:cNvPr id="7" name="sanction-unit-0">
            <a:extLst xmlns:a="http://schemas.openxmlformats.org/drawingml/2006/main">
              <a:ext uri="{FF2B5EF4-FFF2-40B4-BE49-F238E27FC236}">
                <a16:creationId xmlns:a16="http://schemas.microsoft.com/office/drawing/2014/main" id="{E98AB759-9512-4DDA-98DD-3A0CC5CF6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05125"/>
            <a:ext cx="61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DNÍ</a:t>
            </a:r>
          </a:p>
        </p:txBody>
      </p:sp>
      <p:sp>
        <p:nvSpPr>
          <p:cNvPr id="8" name="sanction-copy-0">
            <a:extLst xmlns:a="http://schemas.openxmlformats.org/drawingml/2006/main">
              <a:ext uri="{FF2B5EF4-FFF2-40B4-BE49-F238E27FC236}">
                <a16:creationId xmlns:a16="http://schemas.microsoft.com/office/drawing/2014/main" id="{79183730-CDB3-491F-867D-0FD723560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2425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Splatnost faktury od doručení podle sjednaných podmínek.</a:t>
            </a:r>
          </a:p>
        </p:txBody>
      </p:sp>
      <p:sp>
        <p:nvSpPr>
          <p:cNvPr id="9" name="sanction-card-1">
            <a:extLst xmlns:a="http://schemas.openxmlformats.org/drawingml/2006/main">
              <a:ext uri="{FF2B5EF4-FFF2-40B4-BE49-F238E27FC236}">
                <a16:creationId xmlns:a16="http://schemas.microsoft.com/office/drawing/2014/main" id="{F0149F8A-8B23-4D37-91C9-FD48D7CC8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362200"/>
            <a:ext cx="3333750" cy="21907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9525">
            <a:solidFill>
              <a:srgbClr val="395061"/>
            </a:solidFill>
            <a:prstDash val="solid"/>
          </a:ln>
        </p:spPr>
      </p:sp>
      <p:sp>
        <p:nvSpPr>
          <p:cNvPr id="10" name="sanction-value-1">
            <a:extLst xmlns:a="http://schemas.openxmlformats.org/drawingml/2006/main">
              <a:ext uri="{FF2B5EF4-FFF2-40B4-BE49-F238E27FC236}">
                <a16:creationId xmlns:a16="http://schemas.microsoft.com/office/drawing/2014/main" id="{24EF357C-D8AA-4717-9AD4-6201942F1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6670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1 000</a:t>
            </a:r>
          </a:p>
        </p:txBody>
      </p:sp>
      <p:sp>
        <p:nvSpPr>
          <p:cNvPr id="11" name="sanction-unit-1">
            <a:extLst xmlns:a="http://schemas.openxmlformats.org/drawingml/2006/main">
              <a:ext uri="{FF2B5EF4-FFF2-40B4-BE49-F238E27FC236}">
                <a16:creationId xmlns:a16="http://schemas.microsoft.com/office/drawing/2014/main" id="{F2E76C7C-0C15-403C-86A9-D4272D2EF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905125"/>
            <a:ext cx="61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EUR</a:t>
            </a:r>
          </a:p>
        </p:txBody>
      </p:sp>
      <p:sp>
        <p:nvSpPr>
          <p:cNvPr id="12" name="sanction-copy-1">
            <a:extLst xmlns:a="http://schemas.openxmlformats.org/drawingml/2006/main">
              <a:ext uri="{FF2B5EF4-FFF2-40B4-BE49-F238E27FC236}">
                <a16:creationId xmlns:a16="http://schemas.microsoft.com/office/drawing/2014/main" id="{60E20109-A7FE-4F36-A6C4-D656B764D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2425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Možná smluvní pokuta za neomluvené přerušení práce.</a:t>
            </a:r>
          </a:p>
        </p:txBody>
      </p:sp>
      <p:sp>
        <p:nvSpPr>
          <p:cNvPr id="13" name="sanction-card-2">
            <a:extLst xmlns:a="http://schemas.openxmlformats.org/drawingml/2006/main">
              <a:ext uri="{FF2B5EF4-FFF2-40B4-BE49-F238E27FC236}">
                <a16:creationId xmlns:a16="http://schemas.microsoft.com/office/drawing/2014/main" id="{485D6134-0357-4E42-8544-287EC6897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362200"/>
            <a:ext cx="3333750" cy="21907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9525">
            <a:solidFill>
              <a:srgbClr val="FFC315"/>
            </a:solidFill>
            <a:prstDash val="solid"/>
          </a:ln>
        </p:spPr>
      </p:sp>
      <p:sp>
        <p:nvSpPr>
          <p:cNvPr id="14" name="sanction-value-2">
            <a:extLst xmlns:a="http://schemas.openxmlformats.org/drawingml/2006/main">
              <a:ext uri="{FF2B5EF4-FFF2-40B4-BE49-F238E27FC236}">
                <a16:creationId xmlns:a16="http://schemas.microsoft.com/office/drawing/2014/main" id="{867A3B77-BB1B-46EB-958E-9D2C80A39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6670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01418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01418"/>
                </a:solidFill>
                <a:latin typeface="Arial"/>
                <a:ea typeface="Arial"/>
                <a:cs typeface="Arial"/>
              </a:rPr>
              <a:t>AŽ 2 000</a:t>
            </a:r>
          </a:p>
        </p:txBody>
      </p:sp>
      <p:sp>
        <p:nvSpPr>
          <p:cNvPr id="15" name="sanction-unit-2">
            <a:extLst xmlns:a="http://schemas.openxmlformats.org/drawingml/2006/main">
              <a:ext uri="{FF2B5EF4-FFF2-40B4-BE49-F238E27FC236}">
                <a16:creationId xmlns:a16="http://schemas.microsoft.com/office/drawing/2014/main" id="{280F2A6B-CE02-455E-ABC7-60EB4810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905125"/>
            <a:ext cx="61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EUR</a:t>
            </a:r>
          </a:p>
        </p:txBody>
      </p:sp>
      <p:sp>
        <p:nvSpPr>
          <p:cNvPr id="16" name="sanction-copy-2">
            <a:extLst xmlns:a="http://schemas.openxmlformats.org/drawingml/2006/main">
              <a:ext uri="{FF2B5EF4-FFF2-40B4-BE49-F238E27FC236}">
                <a16:creationId xmlns:a16="http://schemas.microsoft.com/office/drawing/2014/main" id="{36A7D5DE-8E6B-4FE8-A025-0C18385C2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52425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101418"/>
                </a:solidFill>
                <a:latin typeface="Aptos"/>
                <a:ea typeface="Aptos"/>
                <a:cs typeface="Aptos"/>
              </a:rPr>
              <a:t>Možná smluvní pokuta za závažné porušení BOZP.</a:t>
            </a:r>
          </a:p>
        </p:txBody>
      </p:sp>
      <p:sp>
        <p:nvSpPr>
          <p:cNvPr id="17" name="sanction-footnotes">
            <a:extLst xmlns:a="http://schemas.openxmlformats.org/drawingml/2006/main">
              <a:ext uri="{FF2B5EF4-FFF2-40B4-BE49-F238E27FC236}">
                <a16:creationId xmlns:a16="http://schemas.microsoft.com/office/drawing/2014/main" id="{314F7298-777E-4AA3-A6A1-89B55EBAF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10287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1" algn="l">
              <a:spcAft>
                <a:spcPts val="7"/>
              </a:spcAft>
              <a:buChar char="•"/>
              <a:defRPr sz="1275" b="0">
                <a:solidFill>
                  <a:srgbClr val="DCE2E5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CE2E5"/>
                </a:solidFill>
                <a:latin typeface="Aptos"/>
                <a:ea typeface="Aptos"/>
                <a:cs typeface="Aptos"/>
              </a:rPr>
              <a:t>Cestovní náklady hradí zhotovitel, není-li dohodnuto jinak.</a:t>
            </a:r>
          </a:p>
          <a:p xmlns:a="http://schemas.openxmlformats.org/drawingml/2006/main">
            <a:pPr marL="22" indent="-11" algn="l">
              <a:spcAft>
                <a:spcPts val="7"/>
              </a:spcAft>
              <a:buChar char="•"/>
              <a:defRPr sz="1275" b="0">
                <a:solidFill>
                  <a:srgbClr val="DCE2E5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CE2E5"/>
                </a:solidFill>
                <a:latin typeface="Aptos"/>
                <a:ea typeface="Aptos"/>
                <a:cs typeface="Aptos"/>
              </a:rPr>
              <a:t>Výpovědní lhůta: 30 dní.</a:t>
            </a:r>
          </a:p>
          <a:p xmlns:a="http://schemas.openxmlformats.org/drawingml/2006/main">
            <a:pPr marL="22" indent="-11" algn="l">
              <a:spcAft>
                <a:spcPts val="7"/>
              </a:spcAft>
              <a:buChar char="•"/>
              <a:defRPr sz="1275" b="0">
                <a:solidFill>
                  <a:srgbClr val="DCE2E5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CE2E5"/>
                </a:solidFill>
                <a:latin typeface="Aptos"/>
                <a:ea typeface="Aptos"/>
                <a:cs typeface="Aptos"/>
              </a:rPr>
              <a:t>Mlčenlivost trvá i po ukončení smlouvy.</a:t>
            </a:r>
          </a:p>
        </p:txBody>
      </p:sp>
      <p:sp>
        <p:nvSpPr>
          <p:cNvPr id="18" name="contract-disclaimer">
            <a:extLst xmlns:a="http://schemas.openxmlformats.org/drawingml/2006/main">
              <a:ext uri="{FF2B5EF4-FFF2-40B4-BE49-F238E27FC236}">
                <a16:creationId xmlns:a16="http://schemas.microsoft.com/office/drawing/2014/main" id="{4ED65118-37DA-47D9-8363-2C5A22E8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762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C315"/>
                </a:solidFill>
                <a:latin typeface="Aptos"/>
                <a:ea typeface="Aptos"/>
                <a:cs typeface="Aptos"/>
              </a:rPr>
              <a:t>Úplné znění má vždy přednost před tímto shrnutím.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CA51E60-83A9-4737-9C10-A26DD6897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6745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9600518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e2f7eb36d04bf7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CE17170B-6EA5-4CC4-90B3-3C61542F0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5BA212B1-338F-4F86-A098-4D3504F9D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OVĚŘENÍ ZNALOSTÍ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F8A65DD-59F8-413F-9D98-A5218414C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9553E23E-9971-4852-95DB-6145477BC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A9EC2D3-31DB-4B02-9E4D-C5D6DC7B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FA7C7A68-DA06-452C-9231-AB0C01C72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RYCHLÝ TEST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7B37F7-9560-43DC-A1FE-C27E00940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Správné rozhodnutí musí přijít i pod tlakem</a:t>
            </a:r>
          </a:p>
        </p:txBody>
      </p:sp>
      <p:sp>
        <p:nvSpPr>
          <p:cNvPr id="9" name="quiz-card-0">
            <a:extLst xmlns:a="http://schemas.openxmlformats.org/drawingml/2006/main">
              <a:ext uri="{FF2B5EF4-FFF2-40B4-BE49-F238E27FC236}">
                <a16:creationId xmlns:a16="http://schemas.microsoft.com/office/drawing/2014/main" id="{521AACF2-3466-4DEC-B1B5-9B08CC15C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43150"/>
            <a:ext cx="5000625" cy="142875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0" name="quiz-letter-box-0">
            <a:extLst xmlns:a="http://schemas.openxmlformats.org/drawingml/2006/main">
              <a:ext uri="{FF2B5EF4-FFF2-40B4-BE49-F238E27FC236}">
                <a16:creationId xmlns:a16="http://schemas.microsoft.com/office/drawing/2014/main" id="{B2CD1891-D2FB-4A56-9CF8-0854A992A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52700"/>
            <a:ext cx="4572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quiz-letter-0">
            <a:extLst xmlns:a="http://schemas.openxmlformats.org/drawingml/2006/main">
              <a:ext uri="{FF2B5EF4-FFF2-40B4-BE49-F238E27FC236}">
                <a16:creationId xmlns:a16="http://schemas.microsoft.com/office/drawing/2014/main" id="{0E1FF01E-BDEB-4748-8EBA-FD169831A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527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2" name="quiz-q-0">
            <a:extLst xmlns:a="http://schemas.openxmlformats.org/drawingml/2006/main">
              <a:ext uri="{FF2B5EF4-FFF2-40B4-BE49-F238E27FC236}">
                <a16:creationId xmlns:a16="http://schemas.microsoft.com/office/drawing/2014/main" id="{9C413A38-5DD3-439E-AB35-63C551592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552700"/>
            <a:ext cx="3857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Chybí zábrana u hrany střechy.</a:t>
            </a:r>
          </a:p>
        </p:txBody>
      </p:sp>
      <p:sp>
        <p:nvSpPr>
          <p:cNvPr id="13" name="quiz-a-0">
            <a:extLst xmlns:a="http://schemas.openxmlformats.org/drawingml/2006/main">
              <a:ext uri="{FF2B5EF4-FFF2-40B4-BE49-F238E27FC236}">
                <a16:creationId xmlns:a16="http://schemas.microsoft.com/office/drawing/2014/main" id="{6293B4F3-B18D-4767-A9AF-FB426BA3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095625"/>
            <a:ext cx="3857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E7D60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E7D60"/>
                </a:solidFill>
                <a:latin typeface="Aptos"/>
                <a:ea typeface="Aptos"/>
                <a:cs typeface="Aptos"/>
              </a:rPr>
              <a:t>SPRÁVNĚ: Zastavím práci a řeším bezpečné zajištění.</a:t>
            </a:r>
          </a:p>
        </p:txBody>
      </p:sp>
      <p:sp>
        <p:nvSpPr>
          <p:cNvPr id="14" name="quiz-card-1">
            <a:extLst xmlns:a="http://schemas.openxmlformats.org/drawingml/2006/main">
              <a:ext uri="{FF2B5EF4-FFF2-40B4-BE49-F238E27FC236}">
                <a16:creationId xmlns:a16="http://schemas.microsoft.com/office/drawing/2014/main" id="{63EDF224-49C2-4FBB-81A4-8037C0E3C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43150"/>
            <a:ext cx="5000625" cy="142875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5" name="quiz-letter-box-1">
            <a:extLst xmlns:a="http://schemas.openxmlformats.org/drawingml/2006/main">
              <a:ext uri="{FF2B5EF4-FFF2-40B4-BE49-F238E27FC236}">
                <a16:creationId xmlns:a16="http://schemas.microsoft.com/office/drawing/2014/main" id="{E76C64F2-8D03-4823-B415-7907DF90D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552700"/>
            <a:ext cx="4572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quiz-letter-1">
            <a:extLst xmlns:a="http://schemas.openxmlformats.org/drawingml/2006/main">
              <a:ext uri="{FF2B5EF4-FFF2-40B4-BE49-F238E27FC236}">
                <a16:creationId xmlns:a16="http://schemas.microsoft.com/office/drawing/2014/main" id="{6378B15F-FEFC-436E-B8E2-E291248A9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5527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7" name="quiz-q-1">
            <a:extLst xmlns:a="http://schemas.openxmlformats.org/drawingml/2006/main">
              <a:ext uri="{FF2B5EF4-FFF2-40B4-BE49-F238E27FC236}">
                <a16:creationId xmlns:a16="http://schemas.microsoft.com/office/drawing/2014/main" id="{21BE3399-C88B-4427-9C5B-111069676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552700"/>
            <a:ext cx="3857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Nářadí má poškozený kabel.</a:t>
            </a:r>
          </a:p>
        </p:txBody>
      </p:sp>
      <p:sp>
        <p:nvSpPr>
          <p:cNvPr id="18" name="quiz-a-1">
            <a:extLst xmlns:a="http://schemas.openxmlformats.org/drawingml/2006/main">
              <a:ext uri="{FF2B5EF4-FFF2-40B4-BE49-F238E27FC236}">
                <a16:creationId xmlns:a16="http://schemas.microsoft.com/office/drawing/2014/main" id="{B19E15E7-2FCA-444A-B097-86457066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095625"/>
            <a:ext cx="3857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E7D60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E7D60"/>
                </a:solidFill>
                <a:latin typeface="Aptos"/>
                <a:ea typeface="Aptos"/>
                <a:cs typeface="Aptos"/>
              </a:rPr>
              <a:t>SPRÁVNĚ: Vyřadím ho z provozu, označím a nahlásím.</a:t>
            </a:r>
          </a:p>
        </p:txBody>
      </p:sp>
      <p:sp>
        <p:nvSpPr>
          <p:cNvPr id="19" name="quiz-card-2">
            <a:extLst xmlns:a="http://schemas.openxmlformats.org/drawingml/2006/main">
              <a:ext uri="{FF2B5EF4-FFF2-40B4-BE49-F238E27FC236}">
                <a16:creationId xmlns:a16="http://schemas.microsoft.com/office/drawing/2014/main" id="{33AF3D35-8FB2-40F0-A9BB-1C6A8E4F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5000625" cy="142875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20" name="quiz-letter-box-2">
            <a:extLst xmlns:a="http://schemas.openxmlformats.org/drawingml/2006/main">
              <a:ext uri="{FF2B5EF4-FFF2-40B4-BE49-F238E27FC236}">
                <a16:creationId xmlns:a16="http://schemas.microsoft.com/office/drawing/2014/main" id="{F936D0D1-0ED7-4E86-9870-160DB8B3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67200"/>
            <a:ext cx="4572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quiz-letter-2">
            <a:extLst xmlns:a="http://schemas.openxmlformats.org/drawingml/2006/main">
              <a:ext uri="{FF2B5EF4-FFF2-40B4-BE49-F238E27FC236}">
                <a16:creationId xmlns:a16="http://schemas.microsoft.com/office/drawing/2014/main" id="{28191570-A03F-48F1-9196-BC9509B05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67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22" name="quiz-q-2">
            <a:extLst xmlns:a="http://schemas.openxmlformats.org/drawingml/2006/main">
              <a:ext uri="{FF2B5EF4-FFF2-40B4-BE49-F238E27FC236}">
                <a16:creationId xmlns:a16="http://schemas.microsoft.com/office/drawing/2014/main" id="{A7A51FD6-2B69-487B-ABD7-C73F12E1F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267200"/>
            <a:ext cx="3857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Nerozumím pokynu v němčině.</a:t>
            </a:r>
          </a:p>
        </p:txBody>
      </p:sp>
      <p:sp>
        <p:nvSpPr>
          <p:cNvPr id="23" name="quiz-a-2">
            <a:extLst xmlns:a="http://schemas.openxmlformats.org/drawingml/2006/main">
              <a:ext uri="{FF2B5EF4-FFF2-40B4-BE49-F238E27FC236}">
                <a16:creationId xmlns:a16="http://schemas.microsoft.com/office/drawing/2014/main" id="{74897604-5208-4279-B05D-4A78D7D9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810125"/>
            <a:ext cx="3857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E7D60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E7D60"/>
                </a:solidFill>
                <a:latin typeface="Aptos"/>
                <a:ea typeface="Aptos"/>
                <a:cs typeface="Aptos"/>
              </a:rPr>
              <a:t>SPRÁVNĚ: Nezačnu, dokud mi pokyn někdo nevysvětlí.</a:t>
            </a:r>
          </a:p>
        </p:txBody>
      </p:sp>
      <p:sp>
        <p:nvSpPr>
          <p:cNvPr id="24" name="quiz-card-3">
            <a:extLst xmlns:a="http://schemas.openxmlformats.org/drawingml/2006/main">
              <a:ext uri="{FF2B5EF4-FFF2-40B4-BE49-F238E27FC236}">
                <a16:creationId xmlns:a16="http://schemas.microsoft.com/office/drawing/2014/main" id="{0853544D-B19F-412E-9705-35700CC41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057650"/>
            <a:ext cx="5000625" cy="142875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25" name="quiz-letter-box-3">
            <a:extLst xmlns:a="http://schemas.openxmlformats.org/drawingml/2006/main">
              <a:ext uri="{FF2B5EF4-FFF2-40B4-BE49-F238E27FC236}">
                <a16:creationId xmlns:a16="http://schemas.microsoft.com/office/drawing/2014/main" id="{FC4118F8-400C-4771-9ED6-0AADC032D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67200"/>
            <a:ext cx="4572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quiz-letter-3">
            <a:extLst xmlns:a="http://schemas.openxmlformats.org/drawingml/2006/main">
              <a:ext uri="{FF2B5EF4-FFF2-40B4-BE49-F238E27FC236}">
                <a16:creationId xmlns:a16="http://schemas.microsoft.com/office/drawing/2014/main" id="{988C8F23-3294-4E5E-A8AB-757A03E6D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67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7" name="quiz-q-3">
            <a:extLst xmlns:a="http://schemas.openxmlformats.org/drawingml/2006/main">
              <a:ext uri="{FF2B5EF4-FFF2-40B4-BE49-F238E27FC236}">
                <a16:creationId xmlns:a16="http://schemas.microsoft.com/office/drawing/2014/main" id="{2B7DD00F-BDFB-468D-BD69-AE45C2BE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67200"/>
            <a:ext cx="3857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Došlo k úrazu nebo téměř nehodě.</a:t>
            </a:r>
          </a:p>
        </p:txBody>
      </p:sp>
      <p:sp>
        <p:nvSpPr>
          <p:cNvPr id="28" name="quiz-a-3">
            <a:extLst xmlns:a="http://schemas.openxmlformats.org/drawingml/2006/main">
              <a:ext uri="{FF2B5EF4-FFF2-40B4-BE49-F238E27FC236}">
                <a16:creationId xmlns:a16="http://schemas.microsoft.com/office/drawing/2014/main" id="{44B4D220-1DB3-4A68-B953-F84F7FE94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10125"/>
            <a:ext cx="3857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E7D60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E7D60"/>
                </a:solidFill>
                <a:latin typeface="Aptos"/>
                <a:ea typeface="Aptos"/>
                <a:cs typeface="Aptos"/>
              </a:rPr>
              <a:t>SPRÁVNĚ: Zajistím pomoc a okamžitě událost nahlásím.</a:t>
            </a:r>
          </a:p>
        </p:txBody>
      </p:sp>
      <p:sp>
        <p:nvSpPr>
          <p:cNvPr id="29" name="quiz-callout">
            <a:extLst xmlns:a="http://schemas.openxmlformats.org/drawingml/2006/main">
              <a:ext uri="{FF2B5EF4-FFF2-40B4-BE49-F238E27FC236}">
                <a16:creationId xmlns:a16="http://schemas.microsoft.com/office/drawing/2014/main" id="{F78FD0AC-A316-4F27-AACD-C4717DF6B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76925"/>
            <a:ext cx="1042987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quiz-callout-text">
            <a:extLst xmlns:a="http://schemas.openxmlformats.org/drawingml/2006/main">
              <a:ext uri="{FF2B5EF4-FFF2-40B4-BE49-F238E27FC236}">
                <a16:creationId xmlns:a16="http://schemas.microsoft.com/office/drawing/2014/main" id="{BAEACBE0-84A1-468C-AF6B-F798513D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8170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Pokud odpověď není jasná, školení ještě nekončí — ptej se.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198583134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f096f049c141a7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D58C81F9-DC12-4376-B5C6-26340E289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E5192157-8445-4C62-8C4D-4C3E10E2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POTVRZENÍ PRACOVNÍKA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4B21315-46E6-4C08-9E23-40C890589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E716DBC3-25A7-410D-8FA3-473DE5D5C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562113D-DD9B-4311-9D91-3D42BBB66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E5576321-B819-4DB0-9BD5-4A2E6A719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ZÁZNAM O SEZNÁMENÍ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3D6C0C-2C07-495A-896B-C7F1E21B9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Potvrzuji, že rozumím pravidlům</a:t>
            </a:r>
          </a:p>
        </p:txBody>
      </p:sp>
      <p:sp>
        <p:nvSpPr>
          <p:cNvPr id="9" name="declaration-box">
            <a:extLst xmlns:a="http://schemas.openxmlformats.org/drawingml/2006/main">
              <a:ext uri="{FF2B5EF4-FFF2-40B4-BE49-F238E27FC236}">
                <a16:creationId xmlns:a16="http://schemas.microsoft.com/office/drawing/2014/main" id="{4DBBC232-7F0E-41E5-A4BE-BE7E3990B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057275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0" name="declaration-lead">
            <a:extLst xmlns:a="http://schemas.openxmlformats.org/drawingml/2006/main">
              <a:ext uri="{FF2B5EF4-FFF2-40B4-BE49-F238E27FC236}">
                <a16:creationId xmlns:a16="http://schemas.microsoft.com/office/drawing/2014/main" id="{AF720097-78C8-4987-AADC-0F79F14FD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62200"/>
            <a:ext cx="3619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Byl/a jsem seznámen/a s:</a:t>
            </a:r>
          </a:p>
        </p:txBody>
      </p:sp>
      <p:sp>
        <p:nvSpPr>
          <p:cNvPr id="11" name="declaration-list">
            <a:extLst xmlns:a="http://schemas.openxmlformats.org/drawingml/2006/main">
              <a:ext uri="{FF2B5EF4-FFF2-40B4-BE49-F238E27FC236}">
                <a16:creationId xmlns:a16="http://schemas.microsoft.com/office/drawing/2014/main" id="{8D80FEE4-17AB-4E94-AA7A-C8A5C3A34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05125"/>
            <a:ext cx="9858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5" indent="-14" algn="l">
              <a:spcAft>
                <a:spcPts val="10"/>
              </a:spcAft>
              <a:buChar char="✓"/>
              <a:defRPr sz="142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hlavními povinnostmi rámcové smlouvy a konkrétní objednávky,</a:t>
            </a:r>
          </a:p>
          <a:p xmlns:a="http://schemas.openxmlformats.org/drawingml/2006/main">
            <a:pPr marL="25" indent="-14" algn="l">
              <a:spcAft>
                <a:spcPts val="10"/>
              </a:spcAft>
              <a:buChar char="✓"/>
              <a:defRPr sz="142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pravidly BOZP Direct Bau a povinností dodržet místní pokyny,</a:t>
            </a:r>
          </a:p>
          <a:p xmlns:a="http://schemas.openxmlformats.org/drawingml/2006/main">
            <a:pPr marL="25" indent="-14" algn="l">
              <a:spcAft>
                <a:spcPts val="10"/>
              </a:spcAft>
              <a:buChar char="✓"/>
              <a:defRPr sz="142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povinností zastavit nebezpečnou práci a ihned hlásit riziko, závadu či úraz,</a:t>
            </a:r>
          </a:p>
          <a:p xmlns:a="http://schemas.openxmlformats.org/drawingml/2006/main">
            <a:pPr marL="25" indent="-14" algn="l">
              <a:spcAft>
                <a:spcPts val="10"/>
              </a:spcAft>
              <a:buChar char="✓"/>
              <a:defRPr sz="142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zákazem práce pod vlivem alkoholu, drog nebo jiných látek ohrožujících bezpečnost.</a:t>
            </a:r>
          </a:p>
        </p:txBody>
      </p:sp>
      <p:sp>
        <p:nvSpPr>
          <p:cNvPr id="12" name="declaration-warning">
            <a:extLst xmlns:a="http://schemas.openxmlformats.org/drawingml/2006/main">
              <a:ext uri="{FF2B5EF4-FFF2-40B4-BE49-F238E27FC236}">
                <a16:creationId xmlns:a16="http://schemas.microsoft.com/office/drawing/2014/main" id="{9D30AFA5-4C3F-4918-9FCC-93222DA7B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29125"/>
            <a:ext cx="9858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7443E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D7443E"/>
                </a:solidFill>
                <a:latin typeface="Aptos"/>
                <a:ea typeface="Aptos"/>
                <a:cs typeface="Aptos"/>
              </a:rPr>
              <a:t>Rozumím, že toto školení nenahrazuje místní vstupní školení ani odbornou kvalifikaci.</a:t>
            </a:r>
          </a:p>
        </p:txBody>
      </p:sp>
      <p:sp>
        <p:nvSpPr>
          <p:cNvPr id="13" name="field-label-0">
            <a:extLst xmlns:a="http://schemas.openxmlformats.org/drawingml/2006/main">
              <a:ext uri="{FF2B5EF4-FFF2-40B4-BE49-F238E27FC236}">
                <a16:creationId xmlns:a16="http://schemas.microsoft.com/office/drawing/2014/main" id="{B7A4A39C-A469-437D-A63D-715168369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JMÉNO A PŘÍJMENÍ</a:t>
            </a:r>
          </a:p>
        </p:txBody>
      </p:sp>
      <p:sp>
        <p:nvSpPr>
          <p:cNvPr id="14" name="field-line-0">
            <a:extLst xmlns:a="http://schemas.openxmlformats.org/drawingml/2006/main">
              <a:ext uri="{FF2B5EF4-FFF2-40B4-BE49-F238E27FC236}">
                <a16:creationId xmlns:a16="http://schemas.microsoft.com/office/drawing/2014/main" id="{A0D24FEC-5768-4BDE-BEBC-1D3C4C360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91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3142"/>
            </a:solidFill>
            <a:prstDash val="solid"/>
          </a:ln>
        </p:spPr>
      </p:sp>
      <p:sp>
        <p:nvSpPr>
          <p:cNvPr id="15" name="field-label-1">
            <a:extLst xmlns:a="http://schemas.openxmlformats.org/drawingml/2006/main">
              <a:ext uri="{FF2B5EF4-FFF2-40B4-BE49-F238E27FC236}">
                <a16:creationId xmlns:a16="http://schemas.microsoft.com/office/drawing/2014/main" id="{BEF0F0B5-D114-4FFE-B538-88AF90F09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334000"/>
            <a:ext cx="200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DATUM</a:t>
            </a:r>
          </a:p>
        </p:txBody>
      </p:sp>
      <p:sp>
        <p:nvSpPr>
          <p:cNvPr id="16" name="field-line-1">
            <a:extLst xmlns:a="http://schemas.openxmlformats.org/drawingml/2006/main">
              <a:ext uri="{FF2B5EF4-FFF2-40B4-BE49-F238E27FC236}">
                <a16:creationId xmlns:a16="http://schemas.microsoft.com/office/drawing/2014/main" id="{531EB63C-0010-4B8A-9980-CECFEE50C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791200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3142"/>
            </a:solidFill>
            <a:prstDash val="solid"/>
          </a:ln>
        </p:spPr>
      </p:sp>
      <p:sp>
        <p:nvSpPr>
          <p:cNvPr id="17" name="field-label-2">
            <a:extLst xmlns:a="http://schemas.openxmlformats.org/drawingml/2006/main">
              <a:ext uri="{FF2B5EF4-FFF2-40B4-BE49-F238E27FC236}">
                <a16:creationId xmlns:a16="http://schemas.microsoft.com/office/drawing/2014/main" id="{F28F7221-7864-4E5C-B035-1D03C95F4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334000"/>
            <a:ext cx="451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PODPIS</a:t>
            </a:r>
          </a:p>
        </p:txBody>
      </p:sp>
      <p:sp>
        <p:nvSpPr>
          <p:cNvPr id="18" name="field-line-2">
            <a:extLst xmlns:a="http://schemas.openxmlformats.org/drawingml/2006/main">
              <a:ext uri="{FF2B5EF4-FFF2-40B4-BE49-F238E27FC236}">
                <a16:creationId xmlns:a16="http://schemas.microsoft.com/office/drawing/2014/main" id="{E3C39E15-67BB-4871-AF30-3F9EDFB97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791200"/>
            <a:ext cx="4514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3142"/>
            </a:solidFill>
            <a:prstDash val="solid"/>
          </a:ln>
        </p:spPr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63741819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ce71a276264805"/>
          <a:srcRect xmlns:a="http://schemas.openxmlformats.org/drawingml/2006/main" l="19907" t="0" r="1990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losing-overlay">
            <a:extLst xmlns:a="http://schemas.openxmlformats.org/drawingml/2006/main">
              <a:ext uri="{FF2B5EF4-FFF2-40B4-BE49-F238E27FC236}">
                <a16:creationId xmlns:a16="http://schemas.microsoft.com/office/drawing/2014/main" id="{94B96C11-72BF-46B5-803D-342FA920D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6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losing-edge">
            <a:extLst xmlns:a="http://schemas.openxmlformats.org/drawingml/2006/main">
              <a:ext uri="{FF2B5EF4-FFF2-40B4-BE49-F238E27FC236}">
                <a16:creationId xmlns:a16="http://schemas.microsoft.com/office/drawing/2014/main" id="{F7C8065D-6193-4521-9C7C-93E684D0C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5d1c239494af1"/>
          <a:stretch xmlns:a="http://schemas.openxmlformats.org/drawingml/2006/main"/>
        </p:blipFill>
        <p:spPr>
          <a:xfrm xmlns:a="http://schemas.openxmlformats.org/drawingml/2006/main">
            <a:off x="609816" y="457200"/>
            <a:ext cx="552019" cy="552450"/>
          </a:xfrm>
          <a:prstGeom xmlns:a="http://schemas.openxmlformats.org/drawingml/2006/main" prst="rect">
            <a:avLst/>
          </a:prstGeom>
        </p:spPr>
      </p:pic>
      <p:sp>
        <p:nvSpPr>
          <p:cNvPr id="5" name="brand-name">
            <a:extLst xmlns:a="http://schemas.openxmlformats.org/drawingml/2006/main">
              <a:ext uri="{FF2B5EF4-FFF2-40B4-BE49-F238E27FC236}">
                <a16:creationId xmlns:a16="http://schemas.microsoft.com/office/drawing/2014/main" id="{7A5EBCE8-8153-4765-9F3A-FAD29345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429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6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BF83B9F8-49DC-4358-9D7D-B1113215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9906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BEZPEČNOST NENÍ FORMALITA.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JE PODMÍNKA PRÁCE.</a:t>
            </a:r>
          </a:p>
        </p:txBody>
      </p:sp>
      <p:sp>
        <p:nvSpPr>
          <p:cNvPr id="7" name="closing-line">
            <a:extLst xmlns:a="http://schemas.openxmlformats.org/drawingml/2006/main">
              <a:ext uri="{FF2B5EF4-FFF2-40B4-BE49-F238E27FC236}">
                <a16:creationId xmlns:a16="http://schemas.microsoft.com/office/drawing/2014/main" id="{1E7FA53A-9F6C-4BC9-A866-5BBF21871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152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FFC315"/>
            </a:solidFill>
            <a:prstDash val="solid"/>
          </a:ln>
        </p:spPr>
      </p:sp>
      <p:sp>
        <p:nvSpPr>
          <p:cNvPr id="8" name="closing-message">
            <a:extLst xmlns:a="http://schemas.openxmlformats.org/drawingml/2006/main">
              <a:ext uri="{FF2B5EF4-FFF2-40B4-BE49-F238E27FC236}">
                <a16:creationId xmlns:a16="http://schemas.microsoft.com/office/drawing/2014/main" id="{B76E0F66-11C3-4B14-BAB8-B56BF2A68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Pracuj odborně. Dodrž dohodu. Vrať se domů zdravý.</a:t>
            </a:r>
          </a:p>
        </p:txBody>
      </p:sp>
      <p:sp>
        <p:nvSpPr>
          <p:cNvPr id="9" name="closing-action">
            <a:extLst xmlns:a="http://schemas.openxmlformats.org/drawingml/2006/main">
              <a:ext uri="{FF2B5EF4-FFF2-40B4-BE49-F238E27FC236}">
                <a16:creationId xmlns:a16="http://schemas.microsoft.com/office/drawing/2014/main" id="{DEE9EE38-EC6A-4A89-8360-DDCF570B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81625"/>
            <a:ext cx="533400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losing-action-text">
            <a:extLst xmlns:a="http://schemas.openxmlformats.org/drawingml/2006/main">
              <a:ext uri="{FF2B5EF4-FFF2-40B4-BE49-F238E27FC236}">
                <a16:creationId xmlns:a16="http://schemas.microsoft.com/office/drawing/2014/main" id="{25C881DB-3985-4159-976A-28C340B12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43550"/>
            <a:ext cx="4914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NEJSEM SI JISTÝ → ZASTAVÍM A ZEPTÁM SE</a:t>
            </a:r>
          </a:p>
        </p:txBody>
      </p:sp>
      <p:sp>
        <p:nvSpPr>
          <p:cNvPr id="11" name="closing-url">
            <a:extLst xmlns:a="http://schemas.openxmlformats.org/drawingml/2006/main">
              <a:ext uri="{FF2B5EF4-FFF2-40B4-BE49-F238E27FC236}">
                <a16:creationId xmlns:a16="http://schemas.microsoft.com/office/drawing/2014/main" id="{6F59D883-42C8-42D9-8E51-F39EECFEC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61722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www.directbau.eu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3576385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47b4cea1164206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F262BC9A-1E05-49B0-9723-7E4CCC904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BFF9F4BA-A1C2-42C7-8A66-2358400EB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O NÁS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EA22A61-3F77-466C-947A-7B6739296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A2B62F00-EDBB-4D1D-9D29-55BF1CBD6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BDAFEC5-7362-4110-B831-464EA8F38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90FABD3B-47B5-4AD7-99C2-95BDE994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KDO JSME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DAC6BD8-5C8B-4403-80A2-42B0AD51D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 staví na lidech, kteří drží slovo</a:t>
            </a:r>
          </a:p>
        </p:txBody>
      </p:sp>
      <p:sp>
        <p:nvSpPr>
          <p:cNvPr id="9" name="company-intro">
            <a:extLst xmlns:a="http://schemas.openxmlformats.org/drawingml/2006/main">
              <a:ext uri="{FF2B5EF4-FFF2-40B4-BE49-F238E27FC236}">
                <a16:creationId xmlns:a16="http://schemas.microsoft.com/office/drawing/2014/main" id="{294ED4FE-9489-44C2-A64D-A5EDF23EE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5810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Realizujeme střechy a průmyslové projekty po celém Německu. Naše jméno stojí na třech věcech:</a:t>
            </a:r>
          </a:p>
        </p:txBody>
      </p:sp>
      <p:sp>
        <p:nvSpPr>
          <p:cNvPr id="10" name="company-num-0">
            <a:extLst xmlns:a="http://schemas.openxmlformats.org/drawingml/2006/main">
              <a:ext uri="{FF2B5EF4-FFF2-40B4-BE49-F238E27FC236}">
                <a16:creationId xmlns:a16="http://schemas.microsoft.com/office/drawing/2014/main" id="{540D88F5-2907-4B12-A8FC-25F163BBD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company-head-0">
            <a:extLst xmlns:a="http://schemas.openxmlformats.org/drawingml/2006/main">
              <a:ext uri="{FF2B5EF4-FFF2-40B4-BE49-F238E27FC236}">
                <a16:creationId xmlns:a16="http://schemas.microsoft.com/office/drawing/2014/main" id="{A31862C4-63F1-4154-96DE-E9D08236B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33909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Bezpečnost</a:t>
            </a:r>
          </a:p>
        </p:txBody>
      </p:sp>
      <p:sp>
        <p:nvSpPr>
          <p:cNvPr id="12" name="company-copy-0">
            <a:extLst xmlns:a="http://schemas.openxmlformats.org/drawingml/2006/main">
              <a:ext uri="{FF2B5EF4-FFF2-40B4-BE49-F238E27FC236}">
                <a16:creationId xmlns:a16="http://schemas.microsoft.com/office/drawing/2014/main" id="{22D65B39-E3E6-49C4-8E31-22146601F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9925" y="34099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Každý se vrací domů zdravý.</a:t>
            </a:r>
          </a:p>
        </p:txBody>
      </p:sp>
      <p:sp>
        <p:nvSpPr>
          <p:cNvPr id="13" name="company-rule-0">
            <a:extLst xmlns:a="http://schemas.openxmlformats.org/drawingml/2006/main">
              <a:ext uri="{FF2B5EF4-FFF2-40B4-BE49-F238E27FC236}">
                <a16:creationId xmlns:a16="http://schemas.microsoft.com/office/drawing/2014/main" id="{9DA6E330-87F8-43AF-9299-B2B6A620B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39528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4" name="company-num-1">
            <a:extLst xmlns:a="http://schemas.openxmlformats.org/drawingml/2006/main">
              <a:ext uri="{FF2B5EF4-FFF2-40B4-BE49-F238E27FC236}">
                <a16:creationId xmlns:a16="http://schemas.microsoft.com/office/drawing/2014/main" id="{6EB0C160-90CD-45B2-8860-FF6617CFB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company-head-1">
            <a:extLst xmlns:a="http://schemas.openxmlformats.org/drawingml/2006/main">
              <a:ext uri="{FF2B5EF4-FFF2-40B4-BE49-F238E27FC236}">
                <a16:creationId xmlns:a16="http://schemas.microsoft.com/office/drawing/2014/main" id="{F8C92D6A-16AC-4286-8495-0C2B3A17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41910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Odbornost</a:t>
            </a:r>
          </a:p>
        </p:txBody>
      </p:sp>
      <p:sp>
        <p:nvSpPr>
          <p:cNvPr id="16" name="company-copy-1">
            <a:extLst xmlns:a="http://schemas.openxmlformats.org/drawingml/2006/main">
              <a:ext uri="{FF2B5EF4-FFF2-40B4-BE49-F238E27FC236}">
                <a16:creationId xmlns:a16="http://schemas.microsoft.com/office/drawing/2014/main" id="{F13779CA-C155-4CC7-A322-56F14E138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9925" y="42100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Práce odpovídá výkresu i řemeslu.</a:t>
            </a:r>
          </a:p>
        </p:txBody>
      </p:sp>
      <p:sp>
        <p:nvSpPr>
          <p:cNvPr id="17" name="company-rule-1">
            <a:extLst xmlns:a="http://schemas.openxmlformats.org/drawingml/2006/main">
              <a:ext uri="{FF2B5EF4-FFF2-40B4-BE49-F238E27FC236}">
                <a16:creationId xmlns:a16="http://schemas.microsoft.com/office/drawing/2014/main" id="{34F4898A-BD34-40D1-B9C5-8FAB43CB2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47529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8" name="company-num-2">
            <a:extLst xmlns:a="http://schemas.openxmlformats.org/drawingml/2006/main">
              <a:ext uri="{FF2B5EF4-FFF2-40B4-BE49-F238E27FC236}">
                <a16:creationId xmlns:a16="http://schemas.microsoft.com/office/drawing/2014/main" id="{9FF3731F-48DC-49A5-B325-5C3F17BB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company-head-2">
            <a:extLst xmlns:a="http://schemas.openxmlformats.org/drawingml/2006/main">
              <a:ext uri="{FF2B5EF4-FFF2-40B4-BE49-F238E27FC236}">
                <a16:creationId xmlns:a16="http://schemas.microsoft.com/office/drawing/2014/main" id="{6CC639F1-72E8-434D-8FE7-0D86535F2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49911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Spolehlivost</a:t>
            </a:r>
          </a:p>
        </p:txBody>
      </p:sp>
      <p:sp>
        <p:nvSpPr>
          <p:cNvPr id="20" name="company-copy-2">
            <a:extLst xmlns:a="http://schemas.openxmlformats.org/drawingml/2006/main">
              <a:ext uri="{FF2B5EF4-FFF2-40B4-BE49-F238E27FC236}">
                <a16:creationId xmlns:a16="http://schemas.microsoft.com/office/drawing/2014/main" id="{818E9336-BF93-4169-A4D4-E5490D8ED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9925" y="50101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Co slíbíme, to včas splníme.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fabf3e79cd4953"/>
          <a:srcRect xmlns:a="http://schemas.openxmlformats.org/drawingml/2006/main" l="0" t="7314" r="0" b="731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028700"/>
            <a:ext cx="4476750" cy="5095875"/>
          </a:xfrm>
          <a:prstGeom xmlns:a="http://schemas.openxmlformats.org/drawingml/2006/main" prst="roundRect">
            <a:avLst>
              <a:gd name="adj" fmla="val 4255"/>
            </a:avLst>
          </a:prstGeom>
        </p:spPr>
      </p:pic>
      <p:sp>
        <p:nvSpPr>
          <p:cNvPr id="22" name="pill-STŘECHY">
            <a:extLst xmlns:a="http://schemas.openxmlformats.org/drawingml/2006/main">
              <a:ext uri="{FF2B5EF4-FFF2-40B4-BE49-F238E27FC236}">
                <a16:creationId xmlns:a16="http://schemas.microsoft.com/office/drawing/2014/main" id="{3FC4B6C2-54CC-40B5-AA02-D8D1E3CC1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562600"/>
            <a:ext cx="1143000" cy="361950"/>
          </a:xfrm>
          <a:prstGeom xmlns:a="http://schemas.openxmlformats.org/drawingml/2006/main" prst="roundRect">
            <a:avLst>
              <a:gd name="adj" fmla="val 47368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0" rIns="762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STŘECHY</a:t>
            </a:r>
          </a:p>
        </p:txBody>
      </p:sp>
      <p:sp>
        <p:nvSpPr>
          <p:cNvPr id="23" name="pill-POTRUBÍ">
            <a:extLst xmlns:a="http://schemas.openxmlformats.org/drawingml/2006/main">
              <a:ext uri="{FF2B5EF4-FFF2-40B4-BE49-F238E27FC236}">
                <a16:creationId xmlns:a16="http://schemas.microsoft.com/office/drawing/2014/main" id="{22E5BD98-4DC8-4889-A263-D00620CFB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562600"/>
            <a:ext cx="1143000" cy="361950"/>
          </a:xfrm>
          <a:prstGeom xmlns:a="http://schemas.openxmlformats.org/drawingml/2006/main" prst="roundRect">
            <a:avLst>
              <a:gd name="adj" fmla="val 4736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0" rIns="762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POTRUBÍ</a:t>
            </a:r>
          </a:p>
        </p:txBody>
      </p:sp>
      <p:sp>
        <p:nvSpPr>
          <p:cNvPr id="24" name="pill-MONTÁŽE">
            <a:extLst xmlns:a="http://schemas.openxmlformats.org/drawingml/2006/main">
              <a:ext uri="{FF2B5EF4-FFF2-40B4-BE49-F238E27FC236}">
                <a16:creationId xmlns:a16="http://schemas.microsoft.com/office/drawing/2014/main" id="{48D57D0D-26C1-4927-BC49-AEFE11DE6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5562600"/>
            <a:ext cx="1333500" cy="361950"/>
          </a:xfrm>
          <a:prstGeom xmlns:a="http://schemas.openxmlformats.org/drawingml/2006/main" prst="roundRect">
            <a:avLst>
              <a:gd name="adj" fmla="val 4736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0" rIns="762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MONTÁŽE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6113236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c36b1ce91446a0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D16F41B6-7E1E-43C5-8417-BE3DFB98A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6F372E24-1B89-4036-8A03-2E6675BF2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PŘED NÁSTUPEM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71C8765-79CE-4377-8BE9-BFA0C2FC1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6456BE65-57FC-48F4-BFE5-5066B74B7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F1E6BCC-8F9E-4758-A467-25F68E264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52EDDE10-3E4D-48AB-BD08-437917FB5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STARTOVNÍ KONTROLA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8FB451-A93A-427A-9CDD-E23E658DF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66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Na stavbu se nastupuje připravený — ne „nějak“</a:t>
            </a:r>
          </a:p>
        </p:txBody>
      </p:sp>
      <p:sp>
        <p:nvSpPr>
          <p:cNvPr id="9" name="ready-card-0">
            <a:extLst xmlns:a="http://schemas.openxmlformats.org/drawingml/2006/main">
              <a:ext uri="{FF2B5EF4-FFF2-40B4-BE49-F238E27FC236}">
                <a16:creationId xmlns:a16="http://schemas.microsoft.com/office/drawing/2014/main" id="{5B6CC48E-C50B-448E-B83D-EA2B21BD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33625"/>
            <a:ext cx="3314700" cy="2857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0" name="ready-number-0">
            <a:extLst xmlns:a="http://schemas.openxmlformats.org/drawingml/2006/main">
              <a:ext uri="{FF2B5EF4-FFF2-40B4-BE49-F238E27FC236}">
                <a16:creationId xmlns:a16="http://schemas.microsoft.com/office/drawing/2014/main" id="{9CD649B8-76AF-4A4B-8EA7-BFE08C630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66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ready-title-0">
            <a:extLst xmlns:a="http://schemas.openxmlformats.org/drawingml/2006/main">
              <a:ext uri="{FF2B5EF4-FFF2-40B4-BE49-F238E27FC236}">
                <a16:creationId xmlns:a16="http://schemas.microsoft.com/office/drawing/2014/main" id="{738DA344-3F93-46E0-8BAB-39BE68F62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4325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DOKLADY</a:t>
            </a:r>
          </a:p>
        </p:txBody>
      </p:sp>
      <p:sp>
        <p:nvSpPr>
          <p:cNvPr id="12" name="ready-body-0">
            <a:extLst xmlns:a="http://schemas.openxmlformats.org/drawingml/2006/main">
              <a:ext uri="{FF2B5EF4-FFF2-40B4-BE49-F238E27FC236}">
                <a16:creationId xmlns:a16="http://schemas.microsoft.com/office/drawing/2014/main" id="{2CF71052-B812-4E0D-9E51-9FA41C8F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2781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Živnostenské oprávnění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A1 pro práci v zahraničí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Pojištění odpovědnosti</a:t>
            </a:r>
          </a:p>
        </p:txBody>
      </p:sp>
      <p:sp>
        <p:nvSpPr>
          <p:cNvPr id="13" name="ready-card-1">
            <a:extLst xmlns:a="http://schemas.openxmlformats.org/drawingml/2006/main">
              <a:ext uri="{FF2B5EF4-FFF2-40B4-BE49-F238E27FC236}">
                <a16:creationId xmlns:a16="http://schemas.microsoft.com/office/drawing/2014/main" id="{64CAA1B3-A6C6-45F8-AE5C-E64CB7FD7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333625"/>
            <a:ext cx="3314700" cy="2857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9525">
            <a:solidFill>
              <a:srgbClr val="1B3142"/>
            </a:solidFill>
            <a:prstDash val="solid"/>
          </a:ln>
        </p:spPr>
      </p:sp>
      <p:sp>
        <p:nvSpPr>
          <p:cNvPr id="14" name="ready-number-1">
            <a:extLst xmlns:a="http://schemas.openxmlformats.org/drawingml/2006/main">
              <a:ext uri="{FF2B5EF4-FFF2-40B4-BE49-F238E27FC236}">
                <a16:creationId xmlns:a16="http://schemas.microsoft.com/office/drawing/2014/main" id="{161C42D9-0C0A-431D-8256-441991AE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571750"/>
            <a:ext cx="66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ready-title-1">
            <a:extLst xmlns:a="http://schemas.openxmlformats.org/drawingml/2006/main">
              <a:ext uri="{FF2B5EF4-FFF2-40B4-BE49-F238E27FC236}">
                <a16:creationId xmlns:a16="http://schemas.microsoft.com/office/drawing/2014/main" id="{23651FFB-EC72-4EFC-952F-1A89E1815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14325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KVALIFIKACE</a:t>
            </a:r>
          </a:p>
        </p:txBody>
      </p:sp>
      <p:sp>
        <p:nvSpPr>
          <p:cNvPr id="16" name="ready-body-1">
            <a:extLst xmlns:a="http://schemas.openxmlformats.org/drawingml/2006/main">
              <a:ext uri="{FF2B5EF4-FFF2-40B4-BE49-F238E27FC236}">
                <a16:creationId xmlns:a16="http://schemas.microsoft.com/office/drawing/2014/main" id="{91256949-3755-4496-AF15-99794327D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714750"/>
            <a:ext cx="2781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Platná oprávnění a školení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Znalost svěřené práce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Pouze činnosti, které ovládáš</a:t>
            </a:r>
          </a:p>
        </p:txBody>
      </p:sp>
      <p:sp>
        <p:nvSpPr>
          <p:cNvPr id="17" name="ready-card-2">
            <a:extLst xmlns:a="http://schemas.openxmlformats.org/drawingml/2006/main">
              <a:ext uri="{FF2B5EF4-FFF2-40B4-BE49-F238E27FC236}">
                <a16:creationId xmlns:a16="http://schemas.microsoft.com/office/drawing/2014/main" id="{9FA61C19-A10C-4EFD-BAFC-2D7D0F863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33625"/>
            <a:ext cx="3314700" cy="2857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8" name="ready-number-2">
            <a:extLst xmlns:a="http://schemas.openxmlformats.org/drawingml/2006/main">
              <a:ext uri="{FF2B5EF4-FFF2-40B4-BE49-F238E27FC236}">
                <a16:creationId xmlns:a16="http://schemas.microsoft.com/office/drawing/2014/main" id="{B6542A98-A242-486B-9E61-7142C81B2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71750"/>
            <a:ext cx="66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ready-title-2">
            <a:extLst xmlns:a="http://schemas.openxmlformats.org/drawingml/2006/main">
              <a:ext uri="{FF2B5EF4-FFF2-40B4-BE49-F238E27FC236}">
                <a16:creationId xmlns:a16="http://schemas.microsoft.com/office/drawing/2014/main" id="{6970A2D8-AD4C-4AE5-A3A6-9511458DC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14325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VYBAVENÍ</a:t>
            </a:r>
          </a:p>
        </p:txBody>
      </p:sp>
      <p:sp>
        <p:nvSpPr>
          <p:cNvPr id="20" name="ready-body-2">
            <a:extLst xmlns:a="http://schemas.openxmlformats.org/drawingml/2006/main">
              <a:ext uri="{FF2B5EF4-FFF2-40B4-BE49-F238E27FC236}">
                <a16:creationId xmlns:a16="http://schemas.microsoft.com/office/drawing/2014/main" id="{621A7DD7-9F9A-4072-9B86-48E176BD0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714750"/>
            <a:ext cx="2781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Předepsané OOPP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Bezvadné nářadí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Telefon a kontakt na vedoucího</a:t>
            </a:r>
          </a:p>
        </p:txBody>
      </p:sp>
      <p:sp>
        <p:nvSpPr>
          <p:cNvPr id="21" name="ready-callout">
            <a:extLst xmlns:a="http://schemas.openxmlformats.org/drawingml/2006/main">
              <a:ext uri="{FF2B5EF4-FFF2-40B4-BE49-F238E27FC236}">
                <a16:creationId xmlns:a16="http://schemas.microsoft.com/office/drawing/2014/main" id="{55C0AB6B-EF4D-46D4-B79A-9BC7E99F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1061085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ready-callout-text">
            <a:extLst xmlns:a="http://schemas.openxmlformats.org/drawingml/2006/main">
              <a:ext uri="{FF2B5EF4-FFF2-40B4-BE49-F238E27FC236}">
                <a16:creationId xmlns:a16="http://schemas.microsoft.com/office/drawing/2014/main" id="{B2C18A9B-8F19-4BE7-B8D5-8606D6F9A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6388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Chybí dokument, vybavení nebo zaškolení?  →  Nástup nejdřív vyřeš s Direct Bau.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1289311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26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8570c4313c47f8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8D86D066-22FB-4F2E-A368-EDF69BB66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4B26BA88-C203-4B24-B586-2D51B262B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619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BOZP / ZÁKLAD</a:t>
            </a:r>
          </a:p>
        </p:txBody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DE7088-9D80-470A-A699-D64985129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04900"/>
            <a:ext cx="876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Sedm pravidel, přes která nejede vlak</a:t>
            </a:r>
          </a:p>
        </p:txBody>
      </p:sp>
      <p:sp>
        <p:nvSpPr>
          <p:cNvPr id="5" name="rule-num-0">
            <a:extLst xmlns:a="http://schemas.openxmlformats.org/drawingml/2006/main">
              <a:ext uri="{FF2B5EF4-FFF2-40B4-BE49-F238E27FC236}">
                <a16:creationId xmlns:a16="http://schemas.microsoft.com/office/drawing/2014/main" id="{A8C1029B-538C-40F5-BC51-ABC9A4960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rule-dash-0">
            <a:extLst xmlns:a="http://schemas.openxmlformats.org/drawingml/2006/main">
              <a:ext uri="{FF2B5EF4-FFF2-40B4-BE49-F238E27FC236}">
                <a16:creationId xmlns:a16="http://schemas.microsoft.com/office/drawing/2014/main" id="{EE3DC265-47B8-4BCD-A1DA-4A9A3A171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505075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7" name="rule-0">
            <a:extLst xmlns:a="http://schemas.openxmlformats.org/drawingml/2006/main">
              <a:ext uri="{FF2B5EF4-FFF2-40B4-BE49-F238E27FC236}">
                <a16:creationId xmlns:a16="http://schemas.microsoft.com/office/drawing/2014/main" id="{F2C50371-0C3B-43D4-882C-0D93F2222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314575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OOPP vždy podle pracoviště</a:t>
            </a:r>
          </a:p>
        </p:txBody>
      </p:sp>
      <p:sp>
        <p:nvSpPr>
          <p:cNvPr id="8" name="rule-num-1">
            <a:extLst xmlns:a="http://schemas.openxmlformats.org/drawingml/2006/main">
              <a:ext uri="{FF2B5EF4-FFF2-40B4-BE49-F238E27FC236}">
                <a16:creationId xmlns:a16="http://schemas.microsoft.com/office/drawing/2014/main" id="{14C706CC-6274-44D0-84B3-BBC592146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52775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" name="rule-dash-1">
            <a:extLst xmlns:a="http://schemas.openxmlformats.org/drawingml/2006/main">
              <a:ext uri="{FF2B5EF4-FFF2-40B4-BE49-F238E27FC236}">
                <a16:creationId xmlns:a16="http://schemas.microsoft.com/office/drawing/2014/main" id="{27B4A38D-0AEB-4E01-AA64-558237E15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39090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10" name="rule-1">
            <a:extLst xmlns:a="http://schemas.openxmlformats.org/drawingml/2006/main">
              <a:ext uri="{FF2B5EF4-FFF2-40B4-BE49-F238E27FC236}">
                <a16:creationId xmlns:a16="http://schemas.microsoft.com/office/drawing/2014/main" id="{944E977C-6B43-43EE-BF2E-0C673A0A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200400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Pokyny stavby a vedoucího platí</a:t>
            </a:r>
          </a:p>
        </p:txBody>
      </p:sp>
      <p:sp>
        <p:nvSpPr>
          <p:cNvPr id="11" name="rule-num-2">
            <a:extLst xmlns:a="http://schemas.openxmlformats.org/drawingml/2006/main">
              <a:ext uri="{FF2B5EF4-FFF2-40B4-BE49-F238E27FC236}">
                <a16:creationId xmlns:a16="http://schemas.microsoft.com/office/drawing/2014/main" id="{6CFC9A14-967E-4E72-82C7-2682F0D6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2" name="rule-dash-2">
            <a:extLst xmlns:a="http://schemas.openxmlformats.org/drawingml/2006/main">
              <a:ext uri="{FF2B5EF4-FFF2-40B4-BE49-F238E27FC236}">
                <a16:creationId xmlns:a16="http://schemas.microsoft.com/office/drawing/2014/main" id="{384C254D-38E7-4657-8C50-F9B81A3A1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276725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13" name="rule-2">
            <a:extLst xmlns:a="http://schemas.openxmlformats.org/drawingml/2006/main">
              <a:ext uri="{FF2B5EF4-FFF2-40B4-BE49-F238E27FC236}">
                <a16:creationId xmlns:a16="http://schemas.microsoft.com/office/drawing/2014/main" id="{E9308363-C5FB-4195-ADCD-7774F5BD7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086225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Bez oprávnění stroj nepoužíváš</a:t>
            </a:r>
          </a:p>
        </p:txBody>
      </p:sp>
      <p:sp>
        <p:nvSpPr>
          <p:cNvPr id="14" name="rule-num-3">
            <a:extLst xmlns:a="http://schemas.openxmlformats.org/drawingml/2006/main">
              <a:ext uri="{FF2B5EF4-FFF2-40B4-BE49-F238E27FC236}">
                <a16:creationId xmlns:a16="http://schemas.microsoft.com/office/drawing/2014/main" id="{A825597E-B631-4EAE-89AF-3672D3E48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24425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" name="rule-dash-3">
            <a:extLst xmlns:a="http://schemas.openxmlformats.org/drawingml/2006/main">
              <a:ext uri="{FF2B5EF4-FFF2-40B4-BE49-F238E27FC236}">
                <a16:creationId xmlns:a16="http://schemas.microsoft.com/office/drawing/2014/main" id="{F076E714-6965-4A7A-A945-00686B0CC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16255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16" name="rule-3">
            <a:extLst xmlns:a="http://schemas.openxmlformats.org/drawingml/2006/main">
              <a:ext uri="{FF2B5EF4-FFF2-40B4-BE49-F238E27FC236}">
                <a16:creationId xmlns:a16="http://schemas.microsoft.com/office/drawing/2014/main" id="{A5FE9327-07AD-415D-B95B-F1B6CBFE1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972050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 výšce se jistíš před výstupem</a:t>
            </a:r>
          </a:p>
        </p:txBody>
      </p:sp>
      <p:sp>
        <p:nvSpPr>
          <p:cNvPr id="17" name="rule-num-4">
            <a:extLst xmlns:a="http://schemas.openxmlformats.org/drawingml/2006/main">
              <a:ext uri="{FF2B5EF4-FFF2-40B4-BE49-F238E27FC236}">
                <a16:creationId xmlns:a16="http://schemas.microsoft.com/office/drawing/2014/main" id="{765171D4-B2BD-48A1-9BB1-D80FF3F3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266950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8" name="rule-dash-4">
            <a:extLst xmlns:a="http://schemas.openxmlformats.org/drawingml/2006/main">
              <a:ext uri="{FF2B5EF4-FFF2-40B4-BE49-F238E27FC236}">
                <a16:creationId xmlns:a16="http://schemas.microsoft.com/office/drawing/2014/main" id="{00F0C23D-CEF5-4B20-A091-2FBFB5BE4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505075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19" name="rule-4">
            <a:extLst xmlns:a="http://schemas.openxmlformats.org/drawingml/2006/main">
              <a:ext uri="{FF2B5EF4-FFF2-40B4-BE49-F238E27FC236}">
                <a16:creationId xmlns:a16="http://schemas.microsoft.com/office/drawing/2014/main" id="{CC71CB12-55DE-4540-91AD-26A408482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314575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Riziko nebo závadu hlásíš ihned</a:t>
            </a:r>
          </a:p>
        </p:txBody>
      </p:sp>
      <p:sp>
        <p:nvSpPr>
          <p:cNvPr id="20" name="rule-num-5">
            <a:extLst xmlns:a="http://schemas.openxmlformats.org/drawingml/2006/main">
              <a:ext uri="{FF2B5EF4-FFF2-40B4-BE49-F238E27FC236}">
                <a16:creationId xmlns:a16="http://schemas.microsoft.com/office/drawing/2014/main" id="{56D60795-9DA4-42CA-9FBB-E622BA8BE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152775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1" name="rule-dash-5">
            <a:extLst xmlns:a="http://schemas.openxmlformats.org/drawingml/2006/main">
              <a:ext uri="{FF2B5EF4-FFF2-40B4-BE49-F238E27FC236}">
                <a16:creationId xmlns:a16="http://schemas.microsoft.com/office/drawing/2014/main" id="{D84D7622-0D19-426A-9BFD-1AC4C7BC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39090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22" name="rule-5">
            <a:extLst xmlns:a="http://schemas.openxmlformats.org/drawingml/2006/main">
              <a:ext uri="{FF2B5EF4-FFF2-40B4-BE49-F238E27FC236}">
                <a16:creationId xmlns:a16="http://schemas.microsoft.com/office/drawing/2014/main" id="{6E64D92D-EC81-4EE2-B0BA-FCA71571F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200400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Alkohol a drogy = zákaz práce</a:t>
            </a:r>
          </a:p>
        </p:txBody>
      </p:sp>
      <p:sp>
        <p:nvSpPr>
          <p:cNvPr id="23" name="rule-num-6">
            <a:extLst xmlns:a="http://schemas.openxmlformats.org/drawingml/2006/main">
              <a:ext uri="{FF2B5EF4-FFF2-40B4-BE49-F238E27FC236}">
                <a16:creationId xmlns:a16="http://schemas.microsoft.com/office/drawing/2014/main" id="{083A6465-FFFA-4574-97C2-2FC322B78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038600"/>
            <a:ext cx="53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24" name="rule-dash-6">
            <a:extLst xmlns:a="http://schemas.openxmlformats.org/drawingml/2006/main">
              <a:ext uri="{FF2B5EF4-FFF2-40B4-BE49-F238E27FC236}">
                <a16:creationId xmlns:a16="http://schemas.microsoft.com/office/drawing/2014/main" id="{A578A3D8-1031-42F1-B444-05F67D01B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276725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315"/>
            </a:solidFill>
            <a:prstDash val="solid"/>
          </a:ln>
        </p:spPr>
      </p:sp>
      <p:sp>
        <p:nvSpPr>
          <p:cNvPr id="25" name="rule-6">
            <a:extLst xmlns:a="http://schemas.openxmlformats.org/drawingml/2006/main">
              <a:ext uri="{FF2B5EF4-FFF2-40B4-BE49-F238E27FC236}">
                <a16:creationId xmlns:a16="http://schemas.microsoft.com/office/drawing/2014/main" id="{9F8542F9-8459-4CDD-8857-5DD8A1564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086225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Při nejistotě práci zastavíš</a:t>
            </a:r>
          </a:p>
        </p:txBody>
      </p:sp>
      <p:sp>
        <p:nvSpPr>
          <p:cNvPr id="26" name="rule-note">
            <a:extLst xmlns:a="http://schemas.openxmlformats.org/drawingml/2006/main">
              <a:ext uri="{FF2B5EF4-FFF2-40B4-BE49-F238E27FC236}">
                <a16:creationId xmlns:a16="http://schemas.microsoft.com/office/drawing/2014/main" id="{D2ACD61A-0BB3-44DE-8893-AE9548AB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1000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CE2E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DCE2E5"/>
                </a:solidFill>
                <a:latin typeface="Aptos"/>
                <a:ea typeface="Aptos"/>
                <a:cs typeface="Aptos"/>
              </a:rPr>
              <a:t>Minimum Direct Bau — místní pravidla projektu mohou být přísnější.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DE422A4-308A-4FB2-A276-1259370AF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29602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7319116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9202f3676a44bb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CC038C90-24D6-41BB-A7EE-B857CBF3F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7695976A-9548-4988-80B7-B4044373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PRÁCE VE VÝŠCE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9C1DDEC-B101-445F-8717-40FA753D7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A76AA9CC-EF0F-4663-83FB-A3CAB1E5E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63C12F4-8E1A-4926-8F37-03BC7015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e587a5d5ad4a0e"/>
          <a:srcRect xmlns:a="http://schemas.openxmlformats.org/drawingml/2006/main" l="1852" t="0" r="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8" name="height-edge">
            <a:extLst xmlns:a="http://schemas.openxmlformats.org/drawingml/2006/main">
              <a:ext uri="{FF2B5EF4-FFF2-40B4-BE49-F238E27FC236}">
                <a16:creationId xmlns:a16="http://schemas.microsoft.com/office/drawing/2014/main" id="{4349B9A2-6CCD-4A39-A7F8-512AD1C8B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BD9CD4-B946-4B6F-958F-B242B74BE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990600"/>
            <a:ext cx="590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Ve výšce rozhoduje jištění, ne zkušenost</a:t>
            </a:r>
          </a:p>
        </p:txBody>
      </p:sp>
      <p:sp>
        <p:nvSpPr>
          <p:cNvPr id="10" name="height-num-box-0">
            <a:extLst xmlns:a="http://schemas.openxmlformats.org/drawingml/2006/main">
              <a:ext uri="{FF2B5EF4-FFF2-40B4-BE49-F238E27FC236}">
                <a16:creationId xmlns:a16="http://schemas.microsoft.com/office/drawing/2014/main" id="{4A4E990E-C29D-40A6-8C62-9B725306C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64795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height-num-0">
            <a:extLst xmlns:a="http://schemas.openxmlformats.org/drawingml/2006/main">
              <a:ext uri="{FF2B5EF4-FFF2-40B4-BE49-F238E27FC236}">
                <a16:creationId xmlns:a16="http://schemas.microsoft.com/office/drawing/2014/main" id="{9496C7D5-AA48-45D6-93C0-0CF62BF5C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6479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2" name="height-head-0">
            <a:extLst xmlns:a="http://schemas.openxmlformats.org/drawingml/2006/main">
              <a:ext uri="{FF2B5EF4-FFF2-40B4-BE49-F238E27FC236}">
                <a16:creationId xmlns:a16="http://schemas.microsoft.com/office/drawing/2014/main" id="{F74998C2-9EB6-40AB-A688-55DB977BC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64795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PŘED VÝSTUPEM</a:t>
            </a:r>
          </a:p>
        </p:txBody>
      </p:sp>
      <p:sp>
        <p:nvSpPr>
          <p:cNvPr id="13" name="height-copy-0">
            <a:extLst xmlns:a="http://schemas.openxmlformats.org/drawingml/2006/main">
              <a:ext uri="{FF2B5EF4-FFF2-40B4-BE49-F238E27FC236}">
                <a16:creationId xmlns:a16="http://schemas.microsoft.com/office/drawing/2014/main" id="{04CE1643-D78D-4194-97D9-D16BB3FD2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52750"/>
            <a:ext cx="4762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Zkontroluj ochranu proti pádu, kotevní bod, postroj a záchranný postup.</a:t>
            </a:r>
          </a:p>
        </p:txBody>
      </p:sp>
      <p:sp>
        <p:nvSpPr>
          <p:cNvPr id="14" name="height-num-box-1">
            <a:extLst xmlns:a="http://schemas.openxmlformats.org/drawingml/2006/main">
              <a:ext uri="{FF2B5EF4-FFF2-40B4-BE49-F238E27FC236}">
                <a16:creationId xmlns:a16="http://schemas.microsoft.com/office/drawing/2014/main" id="{6FDBC673-4506-435A-8B83-910EE3262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743325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height-num-1">
            <a:extLst xmlns:a="http://schemas.openxmlformats.org/drawingml/2006/main">
              <a:ext uri="{FF2B5EF4-FFF2-40B4-BE49-F238E27FC236}">
                <a16:creationId xmlns:a16="http://schemas.microsoft.com/office/drawing/2014/main" id="{52E5EC41-511C-4D20-94A5-482E0FB9F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743325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height-head-1">
            <a:extLst xmlns:a="http://schemas.openxmlformats.org/drawingml/2006/main">
              <a:ext uri="{FF2B5EF4-FFF2-40B4-BE49-F238E27FC236}">
                <a16:creationId xmlns:a16="http://schemas.microsoft.com/office/drawing/2014/main" id="{9EEB9754-3219-4473-ABDB-8B60FCBE2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43325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BĚHEM PRÁCE</a:t>
            </a:r>
          </a:p>
        </p:txBody>
      </p:sp>
      <p:sp>
        <p:nvSpPr>
          <p:cNvPr id="17" name="height-copy-1">
            <a:extLst xmlns:a="http://schemas.openxmlformats.org/drawingml/2006/main">
              <a:ext uri="{FF2B5EF4-FFF2-40B4-BE49-F238E27FC236}">
                <a16:creationId xmlns:a16="http://schemas.microsoft.com/office/drawing/2014/main" id="{D6848BA1-D6DD-4167-AF67-DE23E2294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48125"/>
            <a:ext cx="4762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Zůstaň jištěný. Nevstupuj za zábranu ani na nezajištěnou hranu.</a:t>
            </a:r>
          </a:p>
        </p:txBody>
      </p:sp>
      <p:sp>
        <p:nvSpPr>
          <p:cNvPr id="18" name="height-num-box-2">
            <a:extLst xmlns:a="http://schemas.openxmlformats.org/drawingml/2006/main">
              <a:ext uri="{FF2B5EF4-FFF2-40B4-BE49-F238E27FC236}">
                <a16:creationId xmlns:a16="http://schemas.microsoft.com/office/drawing/2014/main" id="{FF401AF5-7AB0-4DDB-B33B-BF44569C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8387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D7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height-num-2">
            <a:extLst xmlns:a="http://schemas.openxmlformats.org/drawingml/2006/main">
              <a:ext uri="{FF2B5EF4-FFF2-40B4-BE49-F238E27FC236}">
                <a16:creationId xmlns:a16="http://schemas.microsoft.com/office/drawing/2014/main" id="{ED281CF7-32D9-4DF8-B71E-D00AE8D48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838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0" name="height-head-2">
            <a:extLst xmlns:a="http://schemas.openxmlformats.org/drawingml/2006/main">
              <a:ext uri="{FF2B5EF4-FFF2-40B4-BE49-F238E27FC236}">
                <a16:creationId xmlns:a16="http://schemas.microsoft.com/office/drawing/2014/main" id="{1D2772CF-DB51-4F07-931C-2F8ADFC3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3870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PŘI POCHYBNOSTI</a:t>
            </a:r>
          </a:p>
        </p:txBody>
      </p:sp>
      <p:sp>
        <p:nvSpPr>
          <p:cNvPr id="21" name="height-copy-2">
            <a:extLst xmlns:a="http://schemas.openxmlformats.org/drawingml/2006/main">
              <a:ext uri="{FF2B5EF4-FFF2-40B4-BE49-F238E27FC236}">
                <a16:creationId xmlns:a16="http://schemas.microsoft.com/office/drawing/2014/main" id="{EFA23739-2D0A-4275-87F9-F42BBD1A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43500"/>
            <a:ext cx="4762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Slez dolů, zastav práci a kontaktuj vedoucího.</a:t>
            </a:r>
          </a:p>
        </p:txBody>
      </p:sp>
      <p:sp>
        <p:nvSpPr>
          <p:cNvPr id="22" name="height-source-note">
            <a:extLst xmlns:a="http://schemas.openxmlformats.org/drawingml/2006/main">
              <a:ext uri="{FF2B5EF4-FFF2-40B4-BE49-F238E27FC236}">
                <a16:creationId xmlns:a16="http://schemas.microsoft.com/office/drawing/2014/main" id="{54BC1175-1D22-44AE-9BF2-7F27BF6CF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5924550"/>
            <a:ext cx="571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Bez možnosti bezpečné záchrany se s osobní ochranou proti pádu nepracuje.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5943711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1776e60b0541ff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9AED7188-4E94-4D3C-A95F-804862D1F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75E29632-895C-45FD-A6A7-74CD41133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PRŮMYSLOVÉ PROVOZY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C560EF9-86BA-461F-A50C-3904D8ECC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C006A7B3-FF18-41F9-A20E-563AF852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972F7D9-44F1-477F-9601-E440E09E9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D12F0162-50BD-4CA6-8B40-D932743FB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RAFINERIE • VÝROBA • ENERGETIKA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C57D9BA-179F-4C49-84B2-4E81FD4A3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7239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V průmyslu platí pravidla provozu bez výjimek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b33f13fef647c9"/>
          <a:srcRect xmlns:a="http://schemas.openxmlformats.org/drawingml/2006/main" l="3398" t="0" r="33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952500"/>
            <a:ext cx="3429000" cy="4905375"/>
          </a:xfrm>
          <a:prstGeom xmlns:a="http://schemas.openxmlformats.org/drawingml/2006/main" prst="roundRect">
            <a:avLst>
              <a:gd name="adj" fmla="val 5556"/>
            </a:avLst>
          </a:prstGeom>
        </p:spPr>
      </p:pic>
      <p:sp>
        <p:nvSpPr>
          <p:cNvPr id="10" name="industrial-head-0">
            <a:extLst xmlns:a="http://schemas.openxmlformats.org/drawingml/2006/main">
              <a:ext uri="{FF2B5EF4-FFF2-40B4-BE49-F238E27FC236}">
                <a16:creationId xmlns:a16="http://schemas.microsoft.com/office/drawing/2014/main" id="{A86990D2-BBE6-4E14-9A17-903AFCE17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409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VSTUP</a:t>
            </a:r>
          </a:p>
        </p:txBody>
      </p:sp>
      <p:sp>
        <p:nvSpPr>
          <p:cNvPr id="11" name="industrial-copy-0">
            <a:extLst xmlns:a="http://schemas.openxmlformats.org/drawingml/2006/main">
              <a:ext uri="{FF2B5EF4-FFF2-40B4-BE49-F238E27FC236}">
                <a16:creationId xmlns:a16="http://schemas.microsoft.com/office/drawing/2014/main" id="{758C5466-1F1E-47D7-B674-5A90BD9A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457450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Jen povolenou trasou a do povolené zóny.</a:t>
            </a:r>
          </a:p>
        </p:txBody>
      </p:sp>
      <p:sp>
        <p:nvSpPr>
          <p:cNvPr id="12" name="industrial-rule-0">
            <a:extLst xmlns:a="http://schemas.openxmlformats.org/drawingml/2006/main">
              <a:ext uri="{FF2B5EF4-FFF2-40B4-BE49-F238E27FC236}">
                <a16:creationId xmlns:a16="http://schemas.microsoft.com/office/drawing/2014/main" id="{B352C299-BF99-416E-958E-E3E560CFC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3" name="industrial-head-1">
            <a:extLst xmlns:a="http://schemas.openxmlformats.org/drawingml/2006/main">
              <a:ext uri="{FF2B5EF4-FFF2-40B4-BE49-F238E27FC236}">
                <a16:creationId xmlns:a16="http://schemas.microsoft.com/office/drawing/2014/main" id="{EC4112DE-B7DD-4323-90C0-6A38AD68D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1409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POVOLENÍ</a:t>
            </a:r>
          </a:p>
        </p:txBody>
      </p:sp>
      <p:sp>
        <p:nvSpPr>
          <p:cNvPr id="14" name="industrial-copy-1">
            <a:extLst xmlns:a="http://schemas.openxmlformats.org/drawingml/2006/main">
              <a:ext uri="{FF2B5EF4-FFF2-40B4-BE49-F238E27FC236}">
                <a16:creationId xmlns:a16="http://schemas.microsoft.com/office/drawing/2014/main" id="{2DCF8A42-2C87-4699-9E3B-2FBCDDC9A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14700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Hot work, uzavřené prostory a zdvihání pouze s platným povolením.</a:t>
            </a:r>
          </a:p>
        </p:txBody>
      </p:sp>
      <p:sp>
        <p:nvSpPr>
          <p:cNvPr id="15" name="industrial-rule-1">
            <a:extLst xmlns:a="http://schemas.openxmlformats.org/drawingml/2006/main">
              <a:ext uri="{FF2B5EF4-FFF2-40B4-BE49-F238E27FC236}">
                <a16:creationId xmlns:a16="http://schemas.microsoft.com/office/drawing/2014/main" id="{B20A430C-3C5C-4085-9E14-D750785EC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24300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6" name="industrial-head-2">
            <a:extLst xmlns:a="http://schemas.openxmlformats.org/drawingml/2006/main">
              <a:ext uri="{FF2B5EF4-FFF2-40B4-BE49-F238E27FC236}">
                <a16:creationId xmlns:a16="http://schemas.microsoft.com/office/drawing/2014/main" id="{37F6C2BE-489A-455B-825D-0E8984DD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1409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ENERGIE</a:t>
            </a:r>
          </a:p>
        </p:txBody>
      </p:sp>
      <p:sp>
        <p:nvSpPr>
          <p:cNvPr id="17" name="industrial-copy-2">
            <a:extLst xmlns:a="http://schemas.openxmlformats.org/drawingml/2006/main">
              <a:ext uri="{FF2B5EF4-FFF2-40B4-BE49-F238E27FC236}">
                <a16:creationId xmlns:a16="http://schemas.microsoft.com/office/drawing/2014/main" id="{6104E26A-3E36-402E-9B91-5A65FCD7B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171950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Před zásahem ověř odpojení, zajištění a nulový stav energie.</a:t>
            </a:r>
          </a:p>
        </p:txBody>
      </p:sp>
      <p:sp>
        <p:nvSpPr>
          <p:cNvPr id="18" name="industrial-rule-2">
            <a:extLst xmlns:a="http://schemas.openxmlformats.org/drawingml/2006/main">
              <a:ext uri="{FF2B5EF4-FFF2-40B4-BE49-F238E27FC236}">
                <a16:creationId xmlns:a16="http://schemas.microsoft.com/office/drawing/2014/main" id="{8F66B5AB-D4E9-4149-A9E4-0C502685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657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9" name="industrial-head-3">
            <a:extLst xmlns:a="http://schemas.openxmlformats.org/drawingml/2006/main">
              <a:ext uri="{FF2B5EF4-FFF2-40B4-BE49-F238E27FC236}">
                <a16:creationId xmlns:a16="http://schemas.microsoft.com/office/drawing/2014/main" id="{15C43108-7924-47DE-AA8A-77845F066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1409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KOMUNIKACE</a:t>
            </a:r>
          </a:p>
        </p:txBody>
      </p:sp>
      <p:sp>
        <p:nvSpPr>
          <p:cNvPr id="20" name="industrial-copy-3">
            <a:extLst xmlns:a="http://schemas.openxmlformats.org/drawingml/2006/main">
              <a:ext uri="{FF2B5EF4-FFF2-40B4-BE49-F238E27FC236}">
                <a16:creationId xmlns:a16="http://schemas.microsoft.com/office/drawing/2014/main" id="{05A42BFF-46B7-49F1-A608-C37F805E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029200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Rozumíš pokynu? Pokud ne, nech si ho vysvětlit před prací.</a:t>
            </a:r>
          </a:p>
        </p:txBody>
      </p:sp>
      <p:sp>
        <p:nvSpPr>
          <p:cNvPr id="21" name="industrial-callout">
            <a:extLst xmlns:a="http://schemas.openxmlformats.org/drawingml/2006/main">
              <a:ext uri="{FF2B5EF4-FFF2-40B4-BE49-F238E27FC236}">
                <a16:creationId xmlns:a16="http://schemas.microsoft.com/office/drawing/2014/main" id="{8A58D7D1-D669-4CFF-8DF6-8C0349700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15025"/>
            <a:ext cx="65722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industrial-callout-text">
            <a:extLst xmlns:a="http://schemas.openxmlformats.org/drawingml/2006/main">
              <a:ext uri="{FF2B5EF4-FFF2-40B4-BE49-F238E27FC236}">
                <a16:creationId xmlns:a16="http://schemas.microsoft.com/office/drawing/2014/main" id="{4B0B9F5F-43BA-4C57-A5ED-49C6394E1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601027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Nikdy neobcházej uzávěry, zámky, zábrany ani výstražné značení.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19636999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b34bc66daf4526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0586CEF9-5C88-443D-914A-4A43C7942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583FFC52-9204-4799-85CB-EEF9CB7A0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NÁŘADÍ A STROJE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32497E8-D9A6-4CA9-8488-5C98A295C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187A845C-63E8-4907-B3EC-140684D49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7B34001-1C42-4513-BE80-0DBA61457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60ec82eebc49b4"/>
          <a:srcRect xmlns:a="http://schemas.openxmlformats.org/drawingml/2006/main" l="0" t="459" r="0" b="4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191125" cy="6858000"/>
          </a:xfrm>
          <a:prstGeom xmlns:a="http://schemas.openxmlformats.org/drawingml/2006/main" prst="rect">
            <a:avLst/>
          </a:prstGeom>
        </p:spPr>
      </p:pic>
      <p:sp>
        <p:nvSpPr>
          <p:cNvPr id="8" name="machine-accent">
            <a:extLst xmlns:a="http://schemas.openxmlformats.org/drawingml/2006/main">
              <a:ext uri="{FF2B5EF4-FFF2-40B4-BE49-F238E27FC236}">
                <a16:creationId xmlns:a16="http://schemas.microsoft.com/office/drawing/2014/main" id="{94F4235F-73B1-4F49-8BA5-5DC5A6A9E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0"/>
            <a:ext cx="476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20845D9-5D2F-4911-A036-EB7912B8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009650"/>
            <a:ext cx="5524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1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Když si nejsi jistý, zastav práci</a:t>
            </a:r>
          </a:p>
        </p:txBody>
      </p:sp>
      <p:sp>
        <p:nvSpPr>
          <p:cNvPr id="10" name="stop-lead">
            <a:extLst xmlns:a="http://schemas.openxmlformats.org/drawingml/2006/main">
              <a:ext uri="{FF2B5EF4-FFF2-40B4-BE49-F238E27FC236}">
                <a16:creationId xmlns:a16="http://schemas.microsoft.com/office/drawing/2014/main" id="{C4E5D7B7-91DC-43B7-9F7D-8012BD050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476500"/>
            <a:ext cx="495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7443E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D7443E"/>
                </a:solidFill>
                <a:latin typeface="Aptos"/>
                <a:ea typeface="Aptos"/>
                <a:cs typeface="Aptos"/>
              </a:rPr>
              <a:t>STOP je správné rozhodnutí, pokud…</a:t>
            </a:r>
          </a:p>
        </p:txBody>
      </p:sp>
      <p:sp>
        <p:nvSpPr>
          <p:cNvPr id="11" name="stop-bullets">
            <a:extLst xmlns:a="http://schemas.openxmlformats.org/drawingml/2006/main">
              <a:ext uri="{FF2B5EF4-FFF2-40B4-BE49-F238E27FC236}">
                <a16:creationId xmlns:a16="http://schemas.microsoft.com/office/drawing/2014/main" id="{48316670-0D42-49AB-B111-FE34537C2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048000"/>
            <a:ext cx="5191125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4" indent="-12" algn="l">
              <a:lnSpc>
                <a:spcPct val="105000"/>
              </a:lnSpc>
              <a:spcAft>
                <a:spcPts val="14"/>
              </a:spcAft>
              <a:buNone/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nářadí je poškozené nebo bez kontroly</a:t>
            </a:r>
          </a:p>
          <a:p xmlns:a="http://schemas.openxmlformats.org/drawingml/2006/main">
            <a:pPr marL="24" indent="-12" algn="l">
              <a:lnSpc>
                <a:spcPct val="105000"/>
              </a:lnSpc>
              <a:spcAft>
                <a:spcPts val="14"/>
              </a:spcAft>
              <a:buNone/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chybí kryt, jištění nebo ochranná zóna</a:t>
            </a:r>
          </a:p>
          <a:p xmlns:a="http://schemas.openxmlformats.org/drawingml/2006/main">
            <a:pPr marL="24" indent="-12" algn="l">
              <a:lnSpc>
                <a:spcPct val="105000"/>
              </a:lnSpc>
              <a:spcAft>
                <a:spcPts val="14"/>
              </a:spcAft>
              <a:buNone/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nemáš oprávnění či správné příslušenství</a:t>
            </a:r>
          </a:p>
          <a:p xmlns:a="http://schemas.openxmlformats.org/drawingml/2006/main">
            <a:pPr marL="24" indent="-12" algn="l">
              <a:lnSpc>
                <a:spcPct val="105000"/>
              </a:lnSpc>
              <a:spcAft>
                <a:spcPts val="14"/>
              </a:spcAft>
              <a:buNone/>
              <a:defRPr sz="1575" b="0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B3142"/>
                </a:solidFill>
                <a:latin typeface="Aptos"/>
                <a:ea typeface="Aptos"/>
                <a:cs typeface="Aptos"/>
              </a:rPr>
              <a:t>náklad, tlak, energie nebo komunikace nejsou pod kontrolou</a:t>
            </a:r>
          </a:p>
        </p:txBody>
      </p:sp>
      <p:sp>
        <p:nvSpPr>
          <p:cNvPr id="12" name="stop-callout">
            <a:extLst xmlns:a="http://schemas.openxmlformats.org/drawingml/2006/main">
              <a:ext uri="{FF2B5EF4-FFF2-40B4-BE49-F238E27FC236}">
                <a16:creationId xmlns:a16="http://schemas.microsoft.com/office/drawing/2014/main" id="{BC071294-9C35-42A0-8EFB-0D3C65C04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76875"/>
            <a:ext cx="514350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FC3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op-sequence">
            <a:extLst xmlns:a="http://schemas.openxmlformats.org/drawingml/2006/main">
              <a:ext uri="{FF2B5EF4-FFF2-40B4-BE49-F238E27FC236}">
                <a16:creationId xmlns:a16="http://schemas.microsoft.com/office/drawing/2014/main" id="{EAF70F0F-56B7-4EA9-8F89-0B4B8E6A6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56197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141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01418"/>
                </a:solidFill>
                <a:latin typeface="Aptos"/>
                <a:ea typeface="Aptos"/>
                <a:cs typeface="Aptos"/>
              </a:rPr>
              <a:t>ZASTAV → ZAJISTI MÍSTO → ZAVOLEJ VEDOUCÍMU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144824959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2a4379e3bb4d2f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5C62857D-D141-4826-9ED2-5A13189D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8B6BA65E-16C7-41B5-815B-71DA95982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UDÁLOST A HLÁŠENÍ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65C37CB-9B83-4728-A097-26FC28E44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56F9F927-8169-47FA-85EB-B06377417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51B04D2-091A-48DD-AC97-10F6E1D9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61432D5F-F7B4-40C7-A635-C8784EE9D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PRVNÍ MINUTY ROZHODUJÍ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1A6F73-1C18-4691-8F21-30E8D82E9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Nehodu, závadu i riziko hlásíš okamžitě</a:t>
            </a:r>
          </a:p>
        </p:txBody>
      </p:sp>
      <p:sp>
        <p:nvSpPr>
          <p:cNvPr id="9" name="flow-1">
            <a:extLst xmlns:a="http://schemas.openxmlformats.org/drawingml/2006/main">
              <a:ext uri="{FF2B5EF4-FFF2-40B4-BE49-F238E27FC236}">
                <a16:creationId xmlns:a16="http://schemas.microsoft.com/office/drawing/2014/main" id="{27DC682C-9258-4F56-AD2E-249EC811E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524250"/>
            <a:ext cx="104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FFC315"/>
            </a:solidFill>
            <a:prstDash val="solid"/>
          </a:ln>
        </p:spPr>
      </p:sp>
      <p:sp>
        <p:nvSpPr>
          <p:cNvPr id="10" name="flow-2">
            <a:extLst xmlns:a="http://schemas.openxmlformats.org/drawingml/2006/main">
              <a:ext uri="{FF2B5EF4-FFF2-40B4-BE49-F238E27FC236}">
                <a16:creationId xmlns:a16="http://schemas.microsoft.com/office/drawing/2014/main" id="{CB23F3D9-F894-4069-A684-27685CD58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24250"/>
            <a:ext cx="104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FFC315"/>
            </a:solidFill>
            <a:prstDash val="solid"/>
          </a:ln>
        </p:spPr>
      </p:sp>
      <p:sp>
        <p:nvSpPr>
          <p:cNvPr id="11" name="incident-node-0">
            <a:extLst xmlns:a="http://schemas.openxmlformats.org/drawingml/2006/main">
              <a:ext uri="{FF2B5EF4-FFF2-40B4-BE49-F238E27FC236}">
                <a16:creationId xmlns:a16="http://schemas.microsoft.com/office/drawing/2014/main" id="{196D2C83-8155-4B98-9A92-B94DF36FF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781300" cy="2381250"/>
          </a:xfrm>
          <a:prstGeom xmlns:a="http://schemas.openxmlformats.org/drawingml/2006/main" prst="roundRect">
            <a:avLst>
              <a:gd name="adj" fmla="val 88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2" name="incident-num-0">
            <a:extLst xmlns:a="http://schemas.openxmlformats.org/drawingml/2006/main">
              <a:ext uri="{FF2B5EF4-FFF2-40B4-BE49-F238E27FC236}">
                <a16:creationId xmlns:a16="http://schemas.microsoft.com/office/drawing/2014/main" id="{6FB04F95-4489-463F-98EF-F794E2947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71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3" name="incident-title-0">
            <a:extLst xmlns:a="http://schemas.openxmlformats.org/drawingml/2006/main">
              <a:ext uri="{FF2B5EF4-FFF2-40B4-BE49-F238E27FC236}">
                <a16:creationId xmlns:a16="http://schemas.microsoft.com/office/drawing/2014/main" id="{B97ACDE6-B8E2-4806-9013-E899D39DB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671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ZASTAV</a:t>
            </a:r>
          </a:p>
        </p:txBody>
      </p:sp>
      <p:sp>
        <p:nvSpPr>
          <p:cNvPr id="14" name="incident-copy-0">
            <a:extLst xmlns:a="http://schemas.openxmlformats.org/drawingml/2006/main">
              <a:ext uri="{FF2B5EF4-FFF2-40B4-BE49-F238E27FC236}">
                <a16:creationId xmlns:a16="http://schemas.microsoft.com/office/drawing/2014/main" id="{DBBD9B26-2835-40F7-9046-28DE7E4EB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00500"/>
            <a:ext cx="2209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Přeruš práci a zabraň dalšímu ohrožení.</a:t>
            </a:r>
          </a:p>
        </p:txBody>
      </p:sp>
      <p:sp>
        <p:nvSpPr>
          <p:cNvPr id="15" name="incident-node-1">
            <a:extLst xmlns:a="http://schemas.openxmlformats.org/drawingml/2006/main">
              <a:ext uri="{FF2B5EF4-FFF2-40B4-BE49-F238E27FC236}">
                <a16:creationId xmlns:a16="http://schemas.microsoft.com/office/drawing/2014/main" id="{01E93084-0885-4299-A17E-7D83A2FD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571750"/>
            <a:ext cx="2781300" cy="2381250"/>
          </a:xfrm>
          <a:prstGeom xmlns:a="http://schemas.openxmlformats.org/drawingml/2006/main" prst="roundRect">
            <a:avLst>
              <a:gd name="adj" fmla="val 8800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9525">
            <a:solidFill>
              <a:srgbClr val="1B3142"/>
            </a:solidFill>
            <a:prstDash val="solid"/>
          </a:ln>
        </p:spPr>
      </p:sp>
      <p:sp>
        <p:nvSpPr>
          <p:cNvPr id="16" name="incident-num-1">
            <a:extLst xmlns:a="http://schemas.openxmlformats.org/drawingml/2006/main">
              <a:ext uri="{FF2B5EF4-FFF2-40B4-BE49-F238E27FC236}">
                <a16:creationId xmlns:a16="http://schemas.microsoft.com/office/drawing/2014/main" id="{0065B546-0BF2-473A-9DC1-167B59903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771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7" name="incident-title-1">
            <a:extLst xmlns:a="http://schemas.openxmlformats.org/drawingml/2006/main">
              <a:ext uri="{FF2B5EF4-FFF2-40B4-BE49-F238E27FC236}">
                <a16:creationId xmlns:a16="http://schemas.microsoft.com/office/drawing/2014/main" id="{01DE2490-2B95-4DE0-8AC9-5AD55001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4671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ZAJISTI</a:t>
            </a:r>
          </a:p>
        </p:txBody>
      </p:sp>
      <p:sp>
        <p:nvSpPr>
          <p:cNvPr id="18" name="incident-copy-1">
            <a:extLst xmlns:a="http://schemas.openxmlformats.org/drawingml/2006/main">
              <a:ext uri="{FF2B5EF4-FFF2-40B4-BE49-F238E27FC236}">
                <a16:creationId xmlns:a16="http://schemas.microsoft.com/office/drawing/2014/main" id="{6AA3FBBD-ECD5-4323-B023-72B41143E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00500"/>
            <a:ext cx="2209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První pomoc, tísňová linka 112, bezpečné místo.</a:t>
            </a:r>
          </a:p>
        </p:txBody>
      </p:sp>
      <p:sp>
        <p:nvSpPr>
          <p:cNvPr id="19" name="incident-node-2">
            <a:extLst xmlns:a="http://schemas.openxmlformats.org/drawingml/2006/main">
              <a:ext uri="{FF2B5EF4-FFF2-40B4-BE49-F238E27FC236}">
                <a16:creationId xmlns:a16="http://schemas.microsoft.com/office/drawing/2014/main" id="{79790843-EB79-4BC8-94D9-199F18B9F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571750"/>
            <a:ext cx="2781300" cy="2381250"/>
          </a:xfrm>
          <a:prstGeom xmlns:a="http://schemas.openxmlformats.org/drawingml/2006/main" prst="roundRect">
            <a:avLst>
              <a:gd name="adj" fmla="val 8800"/>
            </a:avLst>
          </a:prstGeom>
          <a:solidFill xmlns:a="http://schemas.openxmlformats.org/drawingml/2006/main">
            <a:srgbClr val="F4F5F3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20" name="incident-num-2">
            <a:extLst xmlns:a="http://schemas.openxmlformats.org/drawingml/2006/main">
              <a:ext uri="{FF2B5EF4-FFF2-40B4-BE49-F238E27FC236}">
                <a16:creationId xmlns:a16="http://schemas.microsoft.com/office/drawing/2014/main" id="{347F0C7A-93BA-4E7B-8889-8721DE049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771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C315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C315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incident-title-2">
            <a:extLst xmlns:a="http://schemas.openxmlformats.org/drawingml/2006/main">
              <a:ext uri="{FF2B5EF4-FFF2-40B4-BE49-F238E27FC236}">
                <a16:creationId xmlns:a16="http://schemas.microsoft.com/office/drawing/2014/main" id="{D14904AD-0A29-4A1C-8F6D-D6423BD9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4671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NAHLAS</a:t>
            </a:r>
          </a:p>
        </p:txBody>
      </p:sp>
      <p:sp>
        <p:nvSpPr>
          <p:cNvPr id="22" name="incident-copy-2">
            <a:extLst xmlns:a="http://schemas.openxmlformats.org/drawingml/2006/main">
              <a:ext uri="{FF2B5EF4-FFF2-40B4-BE49-F238E27FC236}">
                <a16:creationId xmlns:a16="http://schemas.microsoft.com/office/drawing/2014/main" id="{E9278D1A-B42D-4DDD-A99B-1F3301CC9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00500"/>
            <a:ext cx="2209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Vedoucí stavby + kontakt Direct Bau. Nic nezakrývej.</a:t>
            </a:r>
          </a:p>
        </p:txBody>
      </p:sp>
      <p:sp>
        <p:nvSpPr>
          <p:cNvPr id="23" name="incident-warning">
            <a:extLst xmlns:a="http://schemas.openxmlformats.org/drawingml/2006/main">
              <a:ext uri="{FF2B5EF4-FFF2-40B4-BE49-F238E27FC236}">
                <a16:creationId xmlns:a16="http://schemas.microsoft.com/office/drawing/2014/main" id="{7E6586CB-29EC-4210-9182-7151297CC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9658350" cy="64770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D7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incident-warning-text">
            <a:extLst xmlns:a="http://schemas.openxmlformats.org/drawingml/2006/main">
              <a:ext uri="{FF2B5EF4-FFF2-40B4-BE49-F238E27FC236}">
                <a16:creationId xmlns:a16="http://schemas.microsoft.com/office/drawing/2014/main" id="{3932A23C-7B12-491B-AE0B-970D0BB80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43550"/>
            <a:ext cx="9239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Vážné a bezprostřední nebezpečí nebo závada ochranného systému se hlásí ihned.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17294068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d15d1a9e214bd4"/>
          <a:stretch xmlns:a="http://schemas.openxmlformats.org/drawingml/2006/main"/>
        </p:blipFill>
        <p:spPr>
          <a:xfrm xmlns:a="http://schemas.openxmlformats.org/drawingml/2006/main">
            <a:off x="609756" y="266700"/>
            <a:ext cx="399738" cy="400050"/>
          </a:xfrm>
          <a:prstGeom xmlns:a="http://schemas.openxmlformats.org/drawingml/2006/main" prst="rect">
            <a:avLst/>
          </a:prstGeom>
        </p:spPr>
      </p:pic>
      <p:sp>
        <p:nvSpPr>
          <p:cNvPr id="2" name="brand-name">
            <a:extLst xmlns:a="http://schemas.openxmlformats.org/drawingml/2006/main">
              <a:ext uri="{FF2B5EF4-FFF2-40B4-BE49-F238E27FC236}">
                <a16:creationId xmlns:a16="http://schemas.microsoft.com/office/drawing/2014/main" id="{C712473D-3613-449E-8FE7-CC8BB5FA1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DIRECT BAU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4FE56DFE-0D37-42EB-99F7-5C4E0D947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F7C84"/>
                </a:solidFill>
                <a:latin typeface="Aptos"/>
                <a:ea typeface="Aptos"/>
                <a:cs typeface="Aptos"/>
              </a:rPr>
              <a:t>RÁMCOVÁ SMLOUVA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66559FE-37BD-493B-86CD-3C583634C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67475"/>
            <a:ext cx="1019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5" name="website">
            <a:extLst xmlns:a="http://schemas.openxmlformats.org/drawingml/2006/main">
              <a:ext uri="{FF2B5EF4-FFF2-40B4-BE49-F238E27FC236}">
                <a16:creationId xmlns:a16="http://schemas.microsoft.com/office/drawing/2014/main" id="{390C4332-54C7-4B11-8E80-299740BB5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directbau.eu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D36BE27-C4C6-4557-8A94-00F09E6EB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341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" name="kicker">
            <a:extLst xmlns:a="http://schemas.openxmlformats.org/drawingml/2006/main">
              <a:ext uri="{FF2B5EF4-FFF2-40B4-BE49-F238E27FC236}">
                <a16:creationId xmlns:a16="http://schemas.microsoft.com/office/drawing/2014/main" id="{6E227680-9E45-4AC2-892F-268C29B65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CO PODEPISUJEŠ</a:t>
            </a:r>
          </a:p>
        </p:txBody>
      </p:sp>
      <p:sp>
        <p:nvSpPr>
          <p:cNvPr id="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13FA9C-2871-4B70-8051-17CAE4DBB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66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3000"/>
              </a:lnSpc>
              <a:buNone/>
              <a:defRPr sz="3600" b="1">
                <a:solidFill>
                  <a:srgbClr val="1B3142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B3142"/>
                </a:solidFill>
                <a:latin typeface="Arial"/>
                <a:ea typeface="Arial"/>
                <a:cs typeface="Arial"/>
              </a:rPr>
              <a:t>Rámcová smlouva chrání práci i spolupráci</a:t>
            </a:r>
          </a:p>
        </p:txBody>
      </p:sp>
      <p:sp>
        <p:nvSpPr>
          <p:cNvPr id="9" name="contract-card-0">
            <a:extLst xmlns:a="http://schemas.openxmlformats.org/drawingml/2006/main">
              <a:ext uri="{FF2B5EF4-FFF2-40B4-BE49-F238E27FC236}">
                <a16:creationId xmlns:a16="http://schemas.microsoft.com/office/drawing/2014/main" id="{F5F372B4-AC95-466E-BB4A-3B8AD62FF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5048250" cy="1390650"/>
          </a:xfrm>
          <a:prstGeom xmlns:a="http://schemas.openxmlformats.org/drawingml/2006/main" prst="roundRect">
            <a:avLst>
              <a:gd name="adj" fmla="val 123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0" name="contract-ref-0">
            <a:extLst xmlns:a="http://schemas.openxmlformats.org/drawingml/2006/main">
              <a:ext uri="{FF2B5EF4-FFF2-40B4-BE49-F238E27FC236}">
                <a16:creationId xmlns:a16="http://schemas.microsoft.com/office/drawing/2014/main" id="{08620197-3D98-4B92-9C4C-86641C612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908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Čl. II</a:t>
            </a:r>
          </a:p>
        </p:txBody>
      </p:sp>
      <p:sp>
        <p:nvSpPr>
          <p:cNvPr id="11" name="contract-title-0">
            <a:extLst xmlns:a="http://schemas.openxmlformats.org/drawingml/2006/main">
              <a:ext uri="{FF2B5EF4-FFF2-40B4-BE49-F238E27FC236}">
                <a16:creationId xmlns:a16="http://schemas.microsoft.com/office/drawing/2014/main" id="{48F2ED74-F4E4-412C-8CE5-35060208C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9560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SAMOSTATNÝ PODNIKATEL</a:t>
            </a:r>
          </a:p>
        </p:txBody>
      </p:sp>
      <p:sp>
        <p:nvSpPr>
          <p:cNvPr id="12" name="contract-copy-0">
            <a:extLst xmlns:a="http://schemas.openxmlformats.org/drawingml/2006/main">
              <a:ext uri="{FF2B5EF4-FFF2-40B4-BE49-F238E27FC236}">
                <a16:creationId xmlns:a16="http://schemas.microsoft.com/office/drawing/2014/main" id="{79230D8A-DA12-4D04-B838-45B63EBCE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38500"/>
            <a:ext cx="45148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Máš oprávnění, odbornost, zkušenosti a potřebné dokumenty.</a:t>
            </a:r>
          </a:p>
        </p:txBody>
      </p:sp>
      <p:sp>
        <p:nvSpPr>
          <p:cNvPr id="13" name="contract-card-1">
            <a:extLst xmlns:a="http://schemas.openxmlformats.org/drawingml/2006/main">
              <a:ext uri="{FF2B5EF4-FFF2-40B4-BE49-F238E27FC236}">
                <a16:creationId xmlns:a16="http://schemas.microsoft.com/office/drawing/2014/main" id="{908A6163-0132-4018-BC43-E8FBCB24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400300"/>
            <a:ext cx="5048250" cy="1390650"/>
          </a:xfrm>
          <a:prstGeom xmlns:a="http://schemas.openxmlformats.org/drawingml/2006/main" prst="roundRect">
            <a:avLst>
              <a:gd name="adj" fmla="val 123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14" name="contract-ref-1">
            <a:extLst xmlns:a="http://schemas.openxmlformats.org/drawingml/2006/main">
              <a:ext uri="{FF2B5EF4-FFF2-40B4-BE49-F238E27FC236}">
                <a16:creationId xmlns:a16="http://schemas.microsoft.com/office/drawing/2014/main" id="{535FCEE6-9B34-43BC-9A55-DD170B6D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5908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Čl. III–IV</a:t>
            </a:r>
          </a:p>
        </p:txBody>
      </p:sp>
      <p:sp>
        <p:nvSpPr>
          <p:cNvPr id="15" name="contract-title-1">
            <a:extLst xmlns:a="http://schemas.openxmlformats.org/drawingml/2006/main">
              <a:ext uri="{FF2B5EF4-FFF2-40B4-BE49-F238E27FC236}">
                <a16:creationId xmlns:a16="http://schemas.microsoft.com/office/drawing/2014/main" id="{220BB36B-0EC3-4A11-9803-6C6564A5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9560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JEDNOTLIVÉ OBJEDNÁVKY</a:t>
            </a:r>
          </a:p>
        </p:txBody>
      </p:sp>
      <p:sp>
        <p:nvSpPr>
          <p:cNvPr id="16" name="contract-copy-1">
            <a:extLst xmlns:a="http://schemas.openxmlformats.org/drawingml/2006/main">
              <a:ext uri="{FF2B5EF4-FFF2-40B4-BE49-F238E27FC236}">
                <a16:creationId xmlns:a16="http://schemas.microsoft.com/office/drawing/2014/main" id="{FF94AECA-D3EF-46FD-9B39-92DA4D13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38500"/>
            <a:ext cx="45148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Rozsah, místo, termín a cena se stanovují pro konkrétní zakázku.</a:t>
            </a:r>
          </a:p>
        </p:txBody>
      </p:sp>
      <p:sp>
        <p:nvSpPr>
          <p:cNvPr id="17" name="contract-card-2">
            <a:extLst xmlns:a="http://schemas.openxmlformats.org/drawingml/2006/main">
              <a:ext uri="{FF2B5EF4-FFF2-40B4-BE49-F238E27FC236}">
                <a16:creationId xmlns:a16="http://schemas.microsoft.com/office/drawing/2014/main" id="{0855DD1A-44F1-4E28-BCFB-73142CE05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048250" cy="1390650"/>
          </a:xfrm>
          <a:prstGeom xmlns:a="http://schemas.openxmlformats.org/drawingml/2006/main" prst="roundRect">
            <a:avLst>
              <a:gd name="adj" fmla="val 12329"/>
            </a:avLst>
          </a:prstGeom>
          <a:solidFill xmlns:a="http://schemas.openxmlformats.org/drawingml/2006/main">
            <a:srgbClr val="1B3142"/>
          </a:solidFill>
          <a:ln xmlns:a="http://schemas.openxmlformats.org/drawingml/2006/main" w="9525">
            <a:solidFill>
              <a:srgbClr val="1B3142"/>
            </a:solidFill>
            <a:prstDash val="solid"/>
          </a:ln>
        </p:spPr>
      </p:sp>
      <p:sp>
        <p:nvSpPr>
          <p:cNvPr id="18" name="contract-ref-2">
            <a:extLst xmlns:a="http://schemas.openxmlformats.org/drawingml/2006/main">
              <a:ext uri="{FF2B5EF4-FFF2-40B4-BE49-F238E27FC236}">
                <a16:creationId xmlns:a16="http://schemas.microsoft.com/office/drawing/2014/main" id="{BB831785-B0B2-4BF8-A8FD-FD8AE363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8625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Čl. VII</a:t>
            </a:r>
          </a:p>
        </p:txBody>
      </p:sp>
      <p:sp>
        <p:nvSpPr>
          <p:cNvPr id="19" name="contract-title-2">
            <a:extLst xmlns:a="http://schemas.openxmlformats.org/drawingml/2006/main">
              <a:ext uri="{FF2B5EF4-FFF2-40B4-BE49-F238E27FC236}">
                <a16:creationId xmlns:a16="http://schemas.microsoft.com/office/drawing/2014/main" id="{E433B22B-820A-40FD-8015-F7F45186A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91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ODBORNĚ A VČAS</a:t>
            </a:r>
          </a:p>
        </p:txBody>
      </p:sp>
      <p:sp>
        <p:nvSpPr>
          <p:cNvPr id="20" name="contract-copy-2">
            <a:extLst xmlns:a="http://schemas.openxmlformats.org/drawingml/2006/main">
              <a:ext uri="{FF2B5EF4-FFF2-40B4-BE49-F238E27FC236}">
                <a16:creationId xmlns:a16="http://schemas.microsoft.com/office/drawing/2014/main" id="{FBEB1882-2B9C-4707-BD60-C62F5F297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33950"/>
            <a:ext cx="45148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Dílo provedeš řádně, dodržíš BOZP a umožníš kontrolu práce.</a:t>
            </a:r>
          </a:p>
        </p:txBody>
      </p:sp>
      <p:sp>
        <p:nvSpPr>
          <p:cNvPr id="21" name="contract-card-3">
            <a:extLst xmlns:a="http://schemas.openxmlformats.org/drawingml/2006/main">
              <a:ext uri="{FF2B5EF4-FFF2-40B4-BE49-F238E27FC236}">
                <a16:creationId xmlns:a16="http://schemas.microsoft.com/office/drawing/2014/main" id="{7EE2984D-2C2D-4769-9856-D978DACAB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095750"/>
            <a:ext cx="5048250" cy="1390650"/>
          </a:xfrm>
          <a:prstGeom xmlns:a="http://schemas.openxmlformats.org/drawingml/2006/main" prst="roundRect">
            <a:avLst>
              <a:gd name="adj" fmla="val 123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E5"/>
            </a:solidFill>
            <a:prstDash val="solid"/>
          </a:ln>
        </p:spPr>
      </p:sp>
      <p:sp>
        <p:nvSpPr>
          <p:cNvPr id="22" name="contract-ref-3">
            <a:extLst xmlns:a="http://schemas.openxmlformats.org/drawingml/2006/main">
              <a:ext uri="{FF2B5EF4-FFF2-40B4-BE49-F238E27FC236}">
                <a16:creationId xmlns:a16="http://schemas.microsoft.com/office/drawing/2014/main" id="{ED55E5C9-E559-4B6D-8A84-75B041E79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28625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C31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C315"/>
                </a:solidFill>
                <a:latin typeface="Aptos"/>
                <a:ea typeface="Aptos"/>
                <a:cs typeface="Aptos"/>
              </a:rPr>
              <a:t>Čl. VI</a:t>
            </a:r>
          </a:p>
        </p:txBody>
      </p:sp>
      <p:sp>
        <p:nvSpPr>
          <p:cNvPr id="23" name="contract-title-3">
            <a:extLst xmlns:a="http://schemas.openxmlformats.org/drawingml/2006/main">
              <a:ext uri="{FF2B5EF4-FFF2-40B4-BE49-F238E27FC236}">
                <a16:creationId xmlns:a16="http://schemas.microsoft.com/office/drawing/2014/main" id="{A128B18D-20F3-42CB-AE25-74FD5F2A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591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ODPOVĚDNOST ZA VADY</a:t>
            </a:r>
          </a:p>
        </p:txBody>
      </p:sp>
      <p:sp>
        <p:nvSpPr>
          <p:cNvPr id="24" name="contract-copy-3">
            <a:extLst xmlns:a="http://schemas.openxmlformats.org/drawingml/2006/main">
              <a:ext uri="{FF2B5EF4-FFF2-40B4-BE49-F238E27FC236}">
                <a16:creationId xmlns:a16="http://schemas.microsoft.com/office/drawing/2014/main" id="{05334604-14D6-4AA5-AD68-D21A131CF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933950"/>
            <a:ext cx="45148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F7C84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6F7C84"/>
                </a:solidFill>
                <a:latin typeface="Aptos"/>
                <a:ea typeface="Aptos"/>
                <a:cs typeface="Aptos"/>
              </a:rPr>
              <a:t>Vady odstraníš bez odkladu a na vlastní náklady.</a:t>
            </a:r>
          </a:p>
        </p:txBody>
      </p:sp>
      <p:sp>
        <p:nvSpPr>
          <p:cNvPr id="25" name="contract-summary">
            <a:extLst xmlns:a="http://schemas.openxmlformats.org/drawingml/2006/main">
              <a:ext uri="{FF2B5EF4-FFF2-40B4-BE49-F238E27FC236}">
                <a16:creationId xmlns:a16="http://schemas.microsoft.com/office/drawing/2014/main" id="{C7132FC5-1301-430E-82AD-9E2CD4C8C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62650"/>
            <a:ext cx="10287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B314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3142"/>
                </a:solidFill>
                <a:latin typeface="Aptos"/>
                <a:ea typeface="Aptos"/>
                <a:cs typeface="Aptos"/>
              </a:rPr>
              <a:t>Smlouva je na dobu neurčitou. Přesné podmínky práce doplňuje vždy konkrétní objednávka.</a:t>
            </a:r>
          </a:p>
        </p:txBody>
      </p:sp>
    </p:spTree>
    <p:transition spd="med" advClick="1">
      <p:fade/>
    </p:transition>
    <p:extLst>
      <p:ext uri="{BB962C8B-B14F-4D97-AF65-F5344CB8AC3E}">
        <p14:creationId xmlns:p14="http://schemas.microsoft.com/office/powerpoint/2010/main" val="3659738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2026-07-12T13:12:32.4980000Z</dcterms:created>
  <dcterms:modified xsi:type="dcterms:W3CDTF">2026-07-12T13:12:32.4980000Z</dcterms:modified>
</coreProperties>
</file>